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7.jpg" ContentType="image/jp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6"/>
  </p:notesMasterIdLst>
  <p:sldIdLst>
    <p:sldId id="347" r:id="rId5"/>
    <p:sldId id="20730" r:id="rId6"/>
    <p:sldId id="720" r:id="rId7"/>
    <p:sldId id="721" r:id="rId8"/>
    <p:sldId id="722" r:id="rId9"/>
    <p:sldId id="723" r:id="rId10"/>
    <p:sldId id="724" r:id="rId11"/>
    <p:sldId id="727" r:id="rId12"/>
    <p:sldId id="728" r:id="rId13"/>
    <p:sldId id="729" r:id="rId14"/>
    <p:sldId id="730" r:id="rId15"/>
    <p:sldId id="352" r:id="rId16"/>
    <p:sldId id="833" r:id="rId17"/>
    <p:sldId id="834" r:id="rId18"/>
    <p:sldId id="835" r:id="rId19"/>
    <p:sldId id="836" r:id="rId20"/>
    <p:sldId id="839" r:id="rId21"/>
    <p:sldId id="840" r:id="rId22"/>
    <p:sldId id="841" r:id="rId23"/>
    <p:sldId id="842" r:id="rId24"/>
    <p:sldId id="348" r:id="rId25"/>
    <p:sldId id="20716" r:id="rId26"/>
    <p:sldId id="20717" r:id="rId27"/>
    <p:sldId id="20718" r:id="rId28"/>
    <p:sldId id="20719" r:id="rId29"/>
    <p:sldId id="20720" r:id="rId30"/>
    <p:sldId id="20721" r:id="rId31"/>
    <p:sldId id="20722" r:id="rId32"/>
    <p:sldId id="20723" r:id="rId33"/>
    <p:sldId id="20714" r:id="rId34"/>
    <p:sldId id="20715" r:id="rId35"/>
    <p:sldId id="20725" r:id="rId36"/>
    <p:sldId id="20726" r:id="rId37"/>
    <p:sldId id="20724" r:id="rId38"/>
    <p:sldId id="718" r:id="rId39"/>
    <p:sldId id="738" r:id="rId40"/>
    <p:sldId id="775" r:id="rId41"/>
    <p:sldId id="20728" r:id="rId42"/>
    <p:sldId id="20729" r:id="rId43"/>
    <p:sldId id="846" r:id="rId44"/>
    <p:sldId id="847" r:id="rId45"/>
    <p:sldId id="848" r:id="rId46"/>
    <p:sldId id="849" r:id="rId47"/>
    <p:sldId id="850" r:id="rId48"/>
    <p:sldId id="851" r:id="rId49"/>
    <p:sldId id="345" r:id="rId50"/>
    <p:sldId id="20727" r:id="rId51"/>
    <p:sldId id="20731" r:id="rId52"/>
    <p:sldId id="20732" r:id="rId53"/>
    <p:sldId id="20733" r:id="rId54"/>
    <p:sldId id="20734" r:id="rId55"/>
    <p:sldId id="814" r:id="rId56"/>
    <p:sldId id="815" r:id="rId57"/>
    <p:sldId id="816" r:id="rId58"/>
    <p:sldId id="817" r:id="rId59"/>
    <p:sldId id="858" r:id="rId60"/>
    <p:sldId id="859" r:id="rId61"/>
    <p:sldId id="20693" r:id="rId62"/>
    <p:sldId id="20695" r:id="rId63"/>
    <p:sldId id="20696" r:id="rId64"/>
    <p:sldId id="20698" r:id="rId65"/>
    <p:sldId id="20697" r:id="rId66"/>
    <p:sldId id="20694" r:id="rId67"/>
    <p:sldId id="20699" r:id="rId68"/>
    <p:sldId id="20700" r:id="rId69"/>
    <p:sldId id="20701" r:id="rId70"/>
    <p:sldId id="20702" r:id="rId71"/>
    <p:sldId id="20703" r:id="rId72"/>
    <p:sldId id="20704" r:id="rId73"/>
    <p:sldId id="20705" r:id="rId74"/>
    <p:sldId id="20706" r:id="rId75"/>
    <p:sldId id="20713" r:id="rId76"/>
    <p:sldId id="20708" r:id="rId77"/>
    <p:sldId id="20711" r:id="rId78"/>
    <p:sldId id="20710" r:id="rId79"/>
    <p:sldId id="20709" r:id="rId80"/>
    <p:sldId id="20712" r:id="rId81"/>
    <p:sldId id="801" r:id="rId82"/>
    <p:sldId id="621" r:id="rId83"/>
    <p:sldId id="20691" r:id="rId84"/>
    <p:sldId id="20692"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3" autoAdjust="0"/>
    <p:restoredTop sz="97410" autoAdjust="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F5AFE-ABB2-472D-A14A-40C82CA4D850}"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70597-BF7B-4416-9693-BA95C3D86A04}" type="slidenum">
              <a:rPr lang="en-US" smtClean="0"/>
              <a:t>‹#›</a:t>
            </a:fld>
            <a:endParaRPr lang="en-US"/>
          </a:p>
        </p:txBody>
      </p:sp>
    </p:spTree>
    <p:extLst>
      <p:ext uri="{BB962C8B-B14F-4D97-AF65-F5344CB8AC3E}">
        <p14:creationId xmlns:p14="http://schemas.microsoft.com/office/powerpoint/2010/main" val="63451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09603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8387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508000" y="1708098"/>
            <a:ext cx="8009468" cy="1600200"/>
          </a:xfrm>
          <a:prstGeom prst="rect">
            <a:avLst/>
          </a:prstGeo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dirty="0"/>
              <a:t>Click to add subtitle</a:t>
            </a:r>
          </a:p>
        </p:txBody>
      </p:sp>
      <p:sp>
        <p:nvSpPr>
          <p:cNvPr id="16" name="Rectangle 15"/>
          <p:cNvSpPr/>
          <p:nvPr userDrawn="1"/>
        </p:nvSpPr>
        <p:spPr>
          <a:xfrm>
            <a:off x="508001" y="281928"/>
            <a:ext cx="11175999" cy="707886"/>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noProof="0" dirty="0">
                <a:solidFill>
                  <a:schemeClr val="tx1"/>
                </a:solidFill>
                <a:latin typeface="Tahoma" charset="0"/>
                <a:ea typeface="+mn-ea"/>
                <a:cs typeface="+mn-cs"/>
              </a:rPr>
              <a:t>448</a:t>
            </a:r>
            <a:r>
              <a:rPr lang="en-US" sz="4000" b="1" kern="1200" baseline="0" noProof="0" dirty="0">
                <a:solidFill>
                  <a:schemeClr val="tx1"/>
                </a:solidFill>
                <a:latin typeface="Tahoma" charset="0"/>
                <a:ea typeface="+mn-ea"/>
                <a:cs typeface="+mn-cs"/>
              </a:rPr>
              <a:t>th</a:t>
            </a:r>
            <a:r>
              <a:rPr lang="en-US" sz="4000" b="1" kern="1200" noProof="0" dirty="0">
                <a:solidFill>
                  <a:schemeClr val="tx1"/>
                </a:solidFill>
                <a:latin typeface="Tahoma" charset="0"/>
                <a:ea typeface="+mn-ea"/>
                <a:cs typeface="+mn-cs"/>
              </a:rPr>
              <a:t> Supply Chain Management Wing</a:t>
            </a:r>
          </a:p>
        </p:txBody>
      </p:sp>
      <p:sp>
        <p:nvSpPr>
          <p:cNvPr id="11" name="object 5"/>
          <p:cNvSpPr/>
          <p:nvPr userDrawn="1"/>
        </p:nvSpPr>
        <p:spPr>
          <a:xfrm>
            <a:off x="472975" y="3336154"/>
            <a:ext cx="2899489" cy="2872549"/>
          </a:xfrm>
          <a:prstGeom prst="rect">
            <a:avLst/>
          </a:prstGeom>
          <a:blipFill>
            <a:blip r:embed="rId2" cstate="print"/>
            <a:stretch>
              <a:fillRect/>
            </a:stretch>
          </a:blipFill>
        </p:spPr>
        <p:txBody>
          <a:bodyPr wrap="square" lIns="0" tIns="0" rIns="0" bIns="0" rtlCol="0"/>
          <a:lstStyle/>
          <a:p>
            <a:endParaRPr/>
          </a:p>
        </p:txBody>
      </p:sp>
      <p:sp>
        <p:nvSpPr>
          <p:cNvPr id="4" name="Text Box 13">
            <a:extLst>
              <a:ext uri="{FF2B5EF4-FFF2-40B4-BE49-F238E27FC236}">
                <a16:creationId xmlns:a16="http://schemas.microsoft.com/office/drawing/2014/main" id="{42AA5228-AADF-5DF6-760A-8E2001F16658}"/>
              </a:ext>
            </a:extLst>
          </p:cNvPr>
          <p:cNvSpPr txBox="1">
            <a:spLocks noChangeArrowheads="1"/>
          </p:cNvSpPr>
          <p:nvPr userDrawn="1"/>
        </p:nvSpPr>
        <p:spPr bwMode="auto">
          <a:xfrm>
            <a:off x="1742017" y="6491289"/>
            <a:ext cx="8737600" cy="338137"/>
          </a:xfrm>
          <a:prstGeom prst="rect">
            <a:avLst/>
          </a:prstGeom>
          <a:noFill/>
          <a:ln>
            <a:noFill/>
          </a:ln>
        </p:spPr>
        <p:txBody>
          <a:bodyPr>
            <a:spAutoFit/>
          </a:bodyPr>
          <a:lstStyle>
            <a:lvl1pPr eaLnBrk="0" hangingPunct="0">
              <a:defRPr sz="6000">
                <a:solidFill>
                  <a:schemeClr val="tx1"/>
                </a:solidFill>
                <a:latin typeface="Arial" charset="0"/>
                <a:cs typeface="Arial" charset="0"/>
              </a:defRPr>
            </a:lvl1pPr>
            <a:lvl2pPr marL="742950" indent="-285750" eaLnBrk="0" hangingPunct="0">
              <a:defRPr sz="6000">
                <a:solidFill>
                  <a:schemeClr val="tx1"/>
                </a:solidFill>
                <a:latin typeface="Arial" charset="0"/>
                <a:cs typeface="Arial" charset="0"/>
              </a:defRPr>
            </a:lvl2pPr>
            <a:lvl3pPr marL="1143000" indent="-228600" eaLnBrk="0" hangingPunct="0">
              <a:defRPr sz="6000">
                <a:solidFill>
                  <a:schemeClr val="tx1"/>
                </a:solidFill>
                <a:latin typeface="Arial" charset="0"/>
                <a:cs typeface="Arial" charset="0"/>
              </a:defRPr>
            </a:lvl3pPr>
            <a:lvl4pPr marL="1600200" indent="-228600" eaLnBrk="0" hangingPunct="0">
              <a:defRPr sz="6000">
                <a:solidFill>
                  <a:schemeClr val="tx1"/>
                </a:solidFill>
                <a:latin typeface="Arial" charset="0"/>
                <a:cs typeface="Arial" charset="0"/>
              </a:defRPr>
            </a:lvl4pPr>
            <a:lvl5pPr marL="2057400" indent="-228600" eaLnBrk="0" hangingPunct="0">
              <a:defRPr sz="6000">
                <a:solidFill>
                  <a:schemeClr val="tx1"/>
                </a:solidFill>
                <a:latin typeface="Arial" charset="0"/>
                <a:cs typeface="Arial" charset="0"/>
              </a:defRPr>
            </a:lvl5pPr>
            <a:lvl6pPr marL="2514600" indent="-228600" eaLnBrk="0" fontAlgn="base" hangingPunct="0">
              <a:spcBef>
                <a:spcPct val="0"/>
              </a:spcBef>
              <a:spcAft>
                <a:spcPct val="0"/>
              </a:spcAft>
              <a:defRPr sz="6000">
                <a:solidFill>
                  <a:schemeClr val="tx1"/>
                </a:solidFill>
                <a:latin typeface="Arial" charset="0"/>
                <a:cs typeface="Arial" charset="0"/>
              </a:defRPr>
            </a:lvl6pPr>
            <a:lvl7pPr marL="2971800" indent="-228600" eaLnBrk="0" fontAlgn="base" hangingPunct="0">
              <a:spcBef>
                <a:spcPct val="0"/>
              </a:spcBef>
              <a:spcAft>
                <a:spcPct val="0"/>
              </a:spcAft>
              <a:defRPr sz="6000">
                <a:solidFill>
                  <a:schemeClr val="tx1"/>
                </a:solidFill>
                <a:latin typeface="Arial" charset="0"/>
                <a:cs typeface="Arial" charset="0"/>
              </a:defRPr>
            </a:lvl7pPr>
            <a:lvl8pPr marL="3429000" indent="-228600" eaLnBrk="0" fontAlgn="base" hangingPunct="0">
              <a:spcBef>
                <a:spcPct val="0"/>
              </a:spcBef>
              <a:spcAft>
                <a:spcPct val="0"/>
              </a:spcAft>
              <a:defRPr sz="6000">
                <a:solidFill>
                  <a:schemeClr val="tx1"/>
                </a:solidFill>
                <a:latin typeface="Arial" charset="0"/>
                <a:cs typeface="Arial" charset="0"/>
              </a:defRPr>
            </a:lvl8pPr>
            <a:lvl9pPr marL="3886200" indent="-228600" eaLnBrk="0" fontAlgn="base" hangingPunct="0">
              <a:spcBef>
                <a:spcPct val="0"/>
              </a:spcBef>
              <a:spcAft>
                <a:spcPct val="0"/>
              </a:spcAft>
              <a:defRPr sz="6000">
                <a:solidFill>
                  <a:schemeClr val="tx1"/>
                </a:solidFill>
                <a:latin typeface="Arial" charset="0"/>
                <a:cs typeface="Arial" charset="0"/>
              </a:defRPr>
            </a:lvl9pPr>
          </a:lstStyle>
          <a:p>
            <a:pPr algn="ctr">
              <a:spcBef>
                <a:spcPct val="50000"/>
              </a:spcBef>
              <a:defRPr/>
            </a:pPr>
            <a:r>
              <a:rPr lang="en-US" sz="1600" b="1" i="1" dirty="0">
                <a:solidFill>
                  <a:srgbClr val="002060"/>
                </a:solidFill>
                <a:effectLst>
                  <a:outerShdw blurRad="38100" dist="38100" dir="2700000" algn="tl">
                    <a:srgbClr val="000000">
                      <a:alpha val="43137"/>
                    </a:srgbClr>
                  </a:outerShdw>
                </a:effectLst>
                <a:latin typeface="Century Schoolbook" panose="02040604050505020304" pitchFamily="18" charset="0"/>
              </a:rPr>
              <a:t>Supplying Warfighter Dominance</a:t>
            </a:r>
          </a:p>
        </p:txBody>
      </p:sp>
    </p:spTree>
    <p:extLst>
      <p:ext uri="{BB962C8B-B14F-4D97-AF65-F5344CB8AC3E}">
        <p14:creationId xmlns:p14="http://schemas.microsoft.com/office/powerpoint/2010/main" val="267527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78623" y="41166"/>
            <a:ext cx="3634752" cy="553998"/>
          </a:xfrm>
          <a:prstGeom prst="rect">
            <a:avLst/>
          </a:prstGeom>
        </p:spPr>
        <p:txBody>
          <a:bodyPr lIns="0" tIns="0" rIns="0" bIns="0"/>
          <a:lstStyle>
            <a:lvl1pPr algn="r">
              <a:defRPr sz="3600" b="1" i="1" dirty="0">
                <a:solidFill>
                  <a:srgbClr val="002060"/>
                </a:solidFill>
                <a:latin typeface="+mj-lt"/>
                <a:ea typeface="+mj-ea"/>
                <a:cs typeface="+mj-cs"/>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847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78623" y="41166"/>
            <a:ext cx="3634752" cy="553998"/>
          </a:xfrm>
          <a:prstGeom prst="rect">
            <a:avLst/>
          </a:prstGeom>
        </p:spPr>
        <p:txBody>
          <a:bodyPr lIns="0" tIns="0" rIns="0" bIns="0"/>
          <a:lstStyle>
            <a:lvl1pPr algn="r">
              <a:defRPr sz="3600" b="1" i="1">
                <a:solidFill>
                  <a:srgbClr val="002060"/>
                </a:solidFill>
                <a:latin typeface="+mj-lt"/>
                <a:ea typeface="+mj-ea"/>
                <a:cs typeface="+mj-cs"/>
              </a:defRPr>
            </a:lvl1pPr>
          </a:lstStyle>
          <a:p>
            <a:endParaRPr dirty="0"/>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235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278623" y="41166"/>
            <a:ext cx="3634752" cy="553998"/>
          </a:xfrm>
          <a:prstGeom prst="rect">
            <a:avLst/>
          </a:prstGeom>
        </p:spPr>
        <p:txBody>
          <a:bodyPr lIns="0" tIns="0" rIns="0" bIns="0"/>
          <a:lstStyle>
            <a:lvl1pPr algn="r">
              <a:defRPr sz="3600" b="1" i="1" dirty="0">
                <a:solidFill>
                  <a:srgbClr val="002060"/>
                </a:solidFill>
                <a:latin typeface="+mj-lt"/>
                <a:ea typeface="+mj-ea"/>
                <a:cs typeface="+mj-cs"/>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89400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7491" y="6451091"/>
            <a:ext cx="11177270" cy="0"/>
          </a:xfrm>
          <a:custGeom>
            <a:avLst/>
            <a:gdLst/>
            <a:ahLst/>
            <a:cxnLst/>
            <a:rect l="l" t="t" r="r" b="b"/>
            <a:pathLst>
              <a:path w="11177270">
                <a:moveTo>
                  <a:pt x="0" y="0"/>
                </a:moveTo>
                <a:lnTo>
                  <a:pt x="11177016" y="0"/>
                </a:lnTo>
              </a:path>
            </a:pathLst>
          </a:custGeom>
          <a:ln w="57912">
            <a:solidFill>
              <a:srgbClr val="0C2D83"/>
            </a:solidFill>
          </a:ln>
        </p:spPr>
        <p:txBody>
          <a:bodyPr wrap="square" lIns="0" tIns="0" rIns="0" bIns="0" rtlCol="0"/>
          <a:lstStyle/>
          <a:p>
            <a:endParaRPr/>
          </a:p>
        </p:txBody>
      </p:sp>
      <p:sp>
        <p:nvSpPr>
          <p:cNvPr id="17" name="bk object 17"/>
          <p:cNvSpPr/>
          <p:nvPr/>
        </p:nvSpPr>
        <p:spPr>
          <a:xfrm>
            <a:off x="507491" y="1066800"/>
            <a:ext cx="11177270" cy="0"/>
          </a:xfrm>
          <a:custGeom>
            <a:avLst/>
            <a:gdLst/>
            <a:ahLst/>
            <a:cxnLst/>
            <a:rect l="l" t="t" r="r" b="b"/>
            <a:pathLst>
              <a:path w="11177270">
                <a:moveTo>
                  <a:pt x="0" y="0"/>
                </a:moveTo>
                <a:lnTo>
                  <a:pt x="11177016" y="0"/>
                </a:lnTo>
              </a:path>
            </a:pathLst>
          </a:custGeom>
          <a:ln w="57912">
            <a:solidFill>
              <a:srgbClr val="0C2D83"/>
            </a:solidFill>
          </a:ln>
        </p:spPr>
        <p:txBody>
          <a:bodyPr wrap="square" lIns="0" tIns="0" rIns="0" bIns="0" rtlCol="0"/>
          <a:lstStyle/>
          <a:p>
            <a:endParaRPr/>
          </a:p>
        </p:txBody>
      </p:sp>
      <p:sp>
        <p:nvSpPr>
          <p:cNvPr id="2" name="Holder 2"/>
          <p:cNvSpPr>
            <a:spLocks noGrp="1"/>
          </p:cNvSpPr>
          <p:nvPr>
            <p:ph type="title"/>
          </p:nvPr>
        </p:nvSpPr>
        <p:spPr>
          <a:xfrm>
            <a:off x="4278623" y="41166"/>
            <a:ext cx="3634752" cy="42672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dirty="0"/>
          </a:p>
        </p:txBody>
      </p:sp>
      <p:sp>
        <p:nvSpPr>
          <p:cNvPr id="3" name="Holder 3"/>
          <p:cNvSpPr>
            <a:spLocks noGrp="1"/>
          </p:cNvSpPr>
          <p:nvPr>
            <p:ph type="body" idx="1"/>
          </p:nvPr>
        </p:nvSpPr>
        <p:spPr>
          <a:xfrm>
            <a:off x="550166" y="1171953"/>
            <a:ext cx="11091666" cy="2790190"/>
          </a:xfrm>
          <a:prstGeom prst="rect">
            <a:avLst/>
          </a:prstGeom>
        </p:spPr>
        <p:txBody>
          <a:bodyPr wrap="square" lIns="0" tIns="0" rIns="0" bIns="0">
            <a:spAutoFit/>
          </a:bodyPr>
          <a:lstStyle>
            <a:lvl1pPr>
              <a:defRPr b="0" i="0">
                <a:solidFill>
                  <a:schemeClr val="tx1"/>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object 5">
            <a:extLst>
              <a:ext uri="{FF2B5EF4-FFF2-40B4-BE49-F238E27FC236}">
                <a16:creationId xmlns:a16="http://schemas.microsoft.com/office/drawing/2014/main" id="{9538AAFB-9593-1E83-FC0F-1EA2BCC7B587}"/>
              </a:ext>
            </a:extLst>
          </p:cNvPr>
          <p:cNvSpPr/>
          <p:nvPr userDrawn="1"/>
        </p:nvSpPr>
        <p:spPr>
          <a:xfrm>
            <a:off x="103962" y="44960"/>
            <a:ext cx="966839" cy="969264"/>
          </a:xfrm>
          <a:prstGeom prst="rect">
            <a:avLst/>
          </a:prstGeom>
          <a:blipFill>
            <a:blip r:embed="rId6"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957DADAA-5EA1-16AD-F192-CF7D39AE6552}"/>
              </a:ext>
            </a:extLst>
          </p:cNvPr>
          <p:cNvSpPr/>
          <p:nvPr userDrawn="1"/>
        </p:nvSpPr>
        <p:spPr>
          <a:xfrm>
            <a:off x="11121197" y="41166"/>
            <a:ext cx="966839" cy="969264"/>
          </a:xfrm>
          <a:prstGeom prst="rect">
            <a:avLst/>
          </a:prstGeom>
          <a:blipFill>
            <a:blip r:embed="rId6" cstate="print"/>
            <a:stretch>
              <a:fillRect/>
            </a:stretch>
          </a:blipFill>
        </p:spPr>
        <p:txBody>
          <a:bodyPr wrap="square" lIns="0" tIns="0" rIns="0" bIns="0" rtlCol="0"/>
          <a:lstStyle/>
          <a:p>
            <a:endParaRPr/>
          </a:p>
        </p:txBody>
      </p:sp>
      <p:sp>
        <p:nvSpPr>
          <p:cNvPr id="9" name="Text Box 13">
            <a:extLst>
              <a:ext uri="{FF2B5EF4-FFF2-40B4-BE49-F238E27FC236}">
                <a16:creationId xmlns:a16="http://schemas.microsoft.com/office/drawing/2014/main" id="{363CA764-275F-F839-6896-B428FEBD5DAD}"/>
              </a:ext>
            </a:extLst>
          </p:cNvPr>
          <p:cNvSpPr txBox="1">
            <a:spLocks noChangeArrowheads="1"/>
          </p:cNvSpPr>
          <p:nvPr userDrawn="1"/>
        </p:nvSpPr>
        <p:spPr bwMode="auto">
          <a:xfrm>
            <a:off x="1742017" y="6491289"/>
            <a:ext cx="8737600" cy="338137"/>
          </a:xfrm>
          <a:prstGeom prst="rect">
            <a:avLst/>
          </a:prstGeom>
          <a:noFill/>
          <a:ln>
            <a:noFill/>
          </a:ln>
        </p:spPr>
        <p:txBody>
          <a:bodyPr>
            <a:spAutoFit/>
          </a:bodyPr>
          <a:lstStyle>
            <a:lvl1pPr eaLnBrk="0" hangingPunct="0">
              <a:defRPr sz="6000">
                <a:solidFill>
                  <a:schemeClr val="tx1"/>
                </a:solidFill>
                <a:latin typeface="Arial" charset="0"/>
                <a:cs typeface="Arial" charset="0"/>
              </a:defRPr>
            </a:lvl1pPr>
            <a:lvl2pPr marL="742950" indent="-285750" eaLnBrk="0" hangingPunct="0">
              <a:defRPr sz="6000">
                <a:solidFill>
                  <a:schemeClr val="tx1"/>
                </a:solidFill>
                <a:latin typeface="Arial" charset="0"/>
                <a:cs typeface="Arial" charset="0"/>
              </a:defRPr>
            </a:lvl2pPr>
            <a:lvl3pPr marL="1143000" indent="-228600" eaLnBrk="0" hangingPunct="0">
              <a:defRPr sz="6000">
                <a:solidFill>
                  <a:schemeClr val="tx1"/>
                </a:solidFill>
                <a:latin typeface="Arial" charset="0"/>
                <a:cs typeface="Arial" charset="0"/>
              </a:defRPr>
            </a:lvl3pPr>
            <a:lvl4pPr marL="1600200" indent="-228600" eaLnBrk="0" hangingPunct="0">
              <a:defRPr sz="6000">
                <a:solidFill>
                  <a:schemeClr val="tx1"/>
                </a:solidFill>
                <a:latin typeface="Arial" charset="0"/>
                <a:cs typeface="Arial" charset="0"/>
              </a:defRPr>
            </a:lvl4pPr>
            <a:lvl5pPr marL="2057400" indent="-228600" eaLnBrk="0" hangingPunct="0">
              <a:defRPr sz="6000">
                <a:solidFill>
                  <a:schemeClr val="tx1"/>
                </a:solidFill>
                <a:latin typeface="Arial" charset="0"/>
                <a:cs typeface="Arial" charset="0"/>
              </a:defRPr>
            </a:lvl5pPr>
            <a:lvl6pPr marL="2514600" indent="-228600" eaLnBrk="0" fontAlgn="base" hangingPunct="0">
              <a:spcBef>
                <a:spcPct val="0"/>
              </a:spcBef>
              <a:spcAft>
                <a:spcPct val="0"/>
              </a:spcAft>
              <a:defRPr sz="6000">
                <a:solidFill>
                  <a:schemeClr val="tx1"/>
                </a:solidFill>
                <a:latin typeface="Arial" charset="0"/>
                <a:cs typeface="Arial" charset="0"/>
              </a:defRPr>
            </a:lvl6pPr>
            <a:lvl7pPr marL="2971800" indent="-228600" eaLnBrk="0" fontAlgn="base" hangingPunct="0">
              <a:spcBef>
                <a:spcPct val="0"/>
              </a:spcBef>
              <a:spcAft>
                <a:spcPct val="0"/>
              </a:spcAft>
              <a:defRPr sz="6000">
                <a:solidFill>
                  <a:schemeClr val="tx1"/>
                </a:solidFill>
                <a:latin typeface="Arial" charset="0"/>
                <a:cs typeface="Arial" charset="0"/>
              </a:defRPr>
            </a:lvl7pPr>
            <a:lvl8pPr marL="3429000" indent="-228600" eaLnBrk="0" fontAlgn="base" hangingPunct="0">
              <a:spcBef>
                <a:spcPct val="0"/>
              </a:spcBef>
              <a:spcAft>
                <a:spcPct val="0"/>
              </a:spcAft>
              <a:defRPr sz="6000">
                <a:solidFill>
                  <a:schemeClr val="tx1"/>
                </a:solidFill>
                <a:latin typeface="Arial" charset="0"/>
                <a:cs typeface="Arial" charset="0"/>
              </a:defRPr>
            </a:lvl8pPr>
            <a:lvl9pPr marL="3886200" indent="-228600" eaLnBrk="0" fontAlgn="base" hangingPunct="0">
              <a:spcBef>
                <a:spcPct val="0"/>
              </a:spcBef>
              <a:spcAft>
                <a:spcPct val="0"/>
              </a:spcAft>
              <a:defRPr sz="6000">
                <a:solidFill>
                  <a:schemeClr val="tx1"/>
                </a:solidFill>
                <a:latin typeface="Arial" charset="0"/>
                <a:cs typeface="Arial" charset="0"/>
              </a:defRPr>
            </a:lvl9pPr>
          </a:lstStyle>
          <a:p>
            <a:pPr algn="ctr">
              <a:spcBef>
                <a:spcPct val="50000"/>
              </a:spcBef>
              <a:defRPr/>
            </a:pPr>
            <a:r>
              <a:rPr lang="en-US" sz="1600" b="1" i="1" dirty="0">
                <a:solidFill>
                  <a:srgbClr val="002060"/>
                </a:solidFill>
                <a:effectLst>
                  <a:outerShdw blurRad="38100" dist="38100" dir="2700000" algn="tl">
                    <a:srgbClr val="000000">
                      <a:alpha val="43137"/>
                    </a:srgbClr>
                  </a:outerShdw>
                </a:effectLst>
                <a:latin typeface="Century Schoolbook" panose="02040604050505020304" pitchFamily="18" charset="0"/>
              </a:rPr>
              <a:t>Supplying Warfighter Dominance</a:t>
            </a:r>
          </a:p>
        </p:txBody>
      </p:sp>
    </p:spTree>
    <p:extLst>
      <p:ext uri="{BB962C8B-B14F-4D97-AF65-F5344CB8AC3E}">
        <p14:creationId xmlns:p14="http://schemas.microsoft.com/office/powerpoint/2010/main" val="2576587880"/>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3" r:id="rId3"/>
    <p:sldLayoutId id="2147483664" r:id="rId4"/>
  </p:sldLayoutIdLst>
  <p:txStyles>
    <p:titleStyle>
      <a:lvl1pPr>
        <a:defRPr sz="3600" b="1" i="1" dirty="0">
          <a:solidFill>
            <a:srgbClr val="002060"/>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dlaavnsmallbus@dla.mi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429SCMS.SASPO.Workflow@us.af.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742" y="265622"/>
            <a:ext cx="4472952" cy="553998"/>
          </a:xfrm>
        </p:spPr>
        <p:txBody>
          <a:bodyPr/>
          <a:lstStyle/>
          <a:p>
            <a:pPr algn="r"/>
            <a:r>
              <a:rPr lang="en-US" sz="3600" i="1" dirty="0">
                <a:solidFill>
                  <a:schemeClr val="tx2"/>
                </a:solidFill>
              </a:rPr>
              <a:t>A-10C Warthog</a:t>
            </a:r>
            <a:endParaRPr lang="en-US" sz="3600" dirty="0"/>
          </a:p>
        </p:txBody>
      </p:sp>
      <p:sp>
        <p:nvSpPr>
          <p:cNvPr id="3" name="Text Placeholder 2"/>
          <p:cNvSpPr>
            <a:spLocks noGrp="1"/>
          </p:cNvSpPr>
          <p:nvPr>
            <p:ph type="body" idx="1"/>
          </p:nvPr>
        </p:nvSpPr>
        <p:spPr>
          <a:xfrm>
            <a:off x="2819400" y="1171953"/>
            <a:ext cx="7086600" cy="5152646"/>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651" y="1171953"/>
            <a:ext cx="8201949" cy="5210917"/>
          </a:xfrm>
          <a:prstGeom prst="rect">
            <a:avLst/>
          </a:prstGeom>
        </p:spPr>
      </p:pic>
    </p:spTree>
    <p:extLst>
      <p:ext uri="{BB962C8B-B14F-4D97-AF65-F5344CB8AC3E}">
        <p14:creationId xmlns:p14="http://schemas.microsoft.com/office/powerpoint/2010/main" val="27188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8546"/>
            <a:ext cx="9559246" cy="1143000"/>
          </a:xfrm>
        </p:spPr>
        <p:txBody>
          <a:bodyPr/>
          <a:lstStyle/>
          <a:p>
            <a:r>
              <a:rPr lang="en-US" dirty="0"/>
              <a:t>Hose Assy, Non-metallic: AS-New Buy</a:t>
            </a:r>
            <a:br>
              <a:rPr lang="en-US" dirty="0"/>
            </a:br>
            <a:r>
              <a:rPr lang="en-US" dirty="0"/>
              <a:t> Tinker AFB – 424</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747996902"/>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B-2</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Hose Assy, Non-metallic</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4720-01-362-5656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DAA3515A013-019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$1,826.20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D</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N</a:t>
                      </a:r>
                      <a:r>
                        <a:rPr lang="en-US" sz="1200" b="1" dirty="0">
                          <a:latin typeface="+mn-lt"/>
                          <a:cs typeface="Calibri"/>
                        </a:rPr>
                        <a:t>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557207103"/>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H</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3020">
                        <a:lnSpc>
                          <a:spcPts val="140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Rubber, </a:t>
                      </a:r>
                      <a:r>
                        <a:rPr lang="en-US" sz="1200" b="1" dirty="0" err="1">
                          <a:latin typeface="+mn-lt"/>
                          <a:cs typeface="Calibri"/>
                        </a:rPr>
                        <a:t>Fluorosilicone</a:t>
                      </a:r>
                      <a:r>
                        <a:rPr lang="en-US" sz="1200" b="1" dirty="0">
                          <a:latin typeface="+mn-lt"/>
                          <a:cs typeface="Calibri"/>
                        </a:rPr>
                        <a:t> Elastomer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 </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X</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DAA3515P010 (Performance Spec)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81205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r>
                        <a:rPr lang="fr-FR" sz="1200" b="1" dirty="0">
                          <a:latin typeface="+mn-lt"/>
                          <a:cs typeface="Calibri"/>
                        </a:rPr>
                        <a:t>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056864933"/>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10-15</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r>
              <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All eight </a:t>
            </a:r>
            <a:r>
              <a:rPr lang="en-US" sz="1400" dirty="0">
                <a:solidFill>
                  <a:prstClr val="black"/>
                </a:solidFill>
                <a:latin typeface="Arial"/>
                <a:cs typeface="Calibri" panose="020F0502020204030204" pitchFamily="34" charset="0"/>
              </a:rPr>
              <a:t>hose assemblies can be on a single  SAR package.</a:t>
            </a:r>
            <a:endPar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dlaavnsmallbus@dla.mil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prstClr val="black"/>
                </a:solidFill>
                <a:latin typeface="Arial"/>
                <a:cs typeface="Calibri" panose="020F0502020204030204" pitchFamily="34" charset="0"/>
              </a:rPr>
              <a:t>Flex Fab owns drawings</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Send notification to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429SCMS.SASPO.Workflow@us.af.mil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within 45 days of intent to submit SAR package.</a:t>
            </a:r>
          </a:p>
        </p:txBody>
      </p:sp>
    </p:spTree>
    <p:extLst>
      <p:ext uri="{BB962C8B-B14F-4D97-AF65-F5344CB8AC3E}">
        <p14:creationId xmlns:p14="http://schemas.microsoft.com/office/powerpoint/2010/main" val="319289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8546"/>
            <a:ext cx="9559246" cy="1143000"/>
          </a:xfrm>
        </p:spPr>
        <p:txBody>
          <a:bodyPr/>
          <a:lstStyle/>
          <a:p>
            <a:r>
              <a:rPr lang="en-US" dirty="0"/>
              <a:t>Hose Assy, Non-metallic: AS-New Buy</a:t>
            </a:r>
            <a:br>
              <a:rPr lang="en-US" dirty="0"/>
            </a:br>
            <a:r>
              <a:rPr lang="en-US" dirty="0"/>
              <a:t> Tinker AFB – 424</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405945681"/>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B-2</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Hose Assy, Non-metallic</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4720-01-362-5657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DAA3515A014-009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$2,456.16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J</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N</a:t>
                      </a:r>
                      <a:r>
                        <a:rPr lang="en-US" sz="1200" b="1" dirty="0">
                          <a:latin typeface="+mn-lt"/>
                          <a:cs typeface="Calibri"/>
                        </a:rPr>
                        <a:t>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4233689193"/>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H</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3020">
                        <a:lnSpc>
                          <a:spcPts val="140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Rubber, </a:t>
                      </a:r>
                      <a:r>
                        <a:rPr lang="en-US" sz="1200" b="1" dirty="0" err="1">
                          <a:latin typeface="+mn-lt"/>
                          <a:cs typeface="Calibri"/>
                        </a:rPr>
                        <a:t>Fluorosilicone</a:t>
                      </a:r>
                      <a:r>
                        <a:rPr lang="en-US" sz="1200" b="1" dirty="0">
                          <a:latin typeface="+mn-lt"/>
                          <a:cs typeface="Calibri"/>
                        </a:rPr>
                        <a:t> Elastomer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X</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DAA3515P010 (Performance Spec)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81205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r>
                        <a:rPr lang="fr-FR" sz="1200" b="1" dirty="0">
                          <a:latin typeface="+mn-lt"/>
                          <a:cs typeface="Calibri"/>
                        </a:rPr>
                        <a:t>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402381357"/>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10-15</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a:solidFill>
                            <a:schemeClr val="tx1"/>
                          </a:solidFill>
                          <a:latin typeface="+mn-lt"/>
                          <a:cs typeface="Calibri"/>
                        </a:rPr>
                        <a:t>08/08/2024</a:t>
                      </a:r>
                      <a:endParaRPr lang="en-US"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r>
              <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All eight </a:t>
            </a:r>
            <a:r>
              <a:rPr lang="en-US" sz="1400" dirty="0">
                <a:solidFill>
                  <a:prstClr val="black"/>
                </a:solidFill>
                <a:latin typeface="Arial"/>
                <a:cs typeface="Calibri" panose="020F0502020204030204" pitchFamily="34" charset="0"/>
              </a:rPr>
              <a:t>hose assemblies can be on a single  SAR package.</a:t>
            </a:r>
            <a:endPar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dlaavnsmallbus@dla.mil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prstClr val="black"/>
                </a:solidFill>
                <a:latin typeface="Arial"/>
                <a:cs typeface="Calibri" panose="020F0502020204030204" pitchFamily="34" charset="0"/>
              </a:rPr>
              <a:t>Flex Fab owns drawings</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Send notification to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429SCMS.SASPO.Workflow@us.af.mil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within 45 days of intent to submit SAR package.</a:t>
            </a:r>
          </a:p>
        </p:txBody>
      </p:sp>
    </p:spTree>
    <p:extLst>
      <p:ext uri="{BB962C8B-B14F-4D97-AF65-F5344CB8AC3E}">
        <p14:creationId xmlns:p14="http://schemas.microsoft.com/office/powerpoint/2010/main" val="28000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192" y="228600"/>
            <a:ext cx="9038167" cy="553998"/>
          </a:xfrm>
        </p:spPr>
        <p:txBody>
          <a:bodyPr/>
          <a:lstStyle/>
          <a:p>
            <a:pPr algn="r" rtl="0"/>
            <a:r>
              <a:rPr lang="en-US" sz="3600" i="1" kern="1200" dirty="0">
                <a:solidFill>
                  <a:srgbClr val="131B76"/>
                </a:solidFill>
                <a:latin typeface="Arial" panose="020B0604020202020204" pitchFamily="34" charset="0"/>
                <a:ea typeface="+mn-ea"/>
                <a:cs typeface="+mn-cs"/>
              </a:rPr>
              <a:t>C-130 Hercules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50334"/>
            <a:ext cx="8839200" cy="5050465"/>
          </a:xfrm>
          <a:prstGeom prst="rect">
            <a:avLst/>
          </a:prstGeom>
        </p:spPr>
      </p:pic>
    </p:spTree>
    <p:extLst>
      <p:ext uri="{BB962C8B-B14F-4D97-AF65-F5344CB8AC3E}">
        <p14:creationId xmlns:p14="http://schemas.microsoft.com/office/powerpoint/2010/main" val="20398113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17092"/>
            <a:ext cx="9559246" cy="1143000"/>
          </a:xfrm>
        </p:spPr>
        <p:txBody>
          <a:bodyPr/>
          <a:lstStyle/>
          <a:p>
            <a:r>
              <a:rPr lang="en-US" dirty="0" err="1"/>
              <a:t>Intraform</a:t>
            </a:r>
            <a:r>
              <a:rPr lang="en-US" dirty="0"/>
              <a:t> Indicator: Reverse Engineering </a:t>
            </a:r>
            <a:br>
              <a:rPr lang="en-US" dirty="0"/>
            </a:br>
            <a:r>
              <a:rPr lang="en-US" dirty="0"/>
              <a:t> Robins AFB – 409</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167436275"/>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C-130H</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err="1">
                          <a:latin typeface="+mn-lt"/>
                          <a:cs typeface="Calibri"/>
                        </a:rPr>
                        <a:t>Intraform</a:t>
                      </a:r>
                      <a:r>
                        <a:rPr lang="en-US" sz="1200" b="1" dirty="0">
                          <a:latin typeface="+mn-lt"/>
                          <a:cs typeface="Calibri"/>
                        </a:rPr>
                        <a:t> Indicator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5841-01-394-8312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8321-7000-2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$22,785.55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$5,407.12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270150712"/>
              </p:ext>
            </p:extLst>
          </p:nvPr>
        </p:nvGraphicFramePr>
        <p:xfrm>
          <a:off x="6273209" y="1393159"/>
          <a:ext cx="5357421" cy="2324740"/>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algn="l" defTabSz="914400" rtl="0" eaLnBrk="1" fontAlgn="auto" latinLnBrk="0" hangingPunct="1">
                        <a:lnSpc>
                          <a:spcPts val="140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endParaRPr lang="en-US" sz="9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8321-7000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12115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Main Instrument Panel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659171744"/>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21</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i="0" u="none" strike="noStrike" kern="1200" cap="none" spc="0" normalizeH="0" baseline="0" noProof="0" dirty="0">
                <a:ln>
                  <a:noFill/>
                </a:ln>
                <a:effectLst/>
                <a:uLnTx/>
                <a:uFillTx/>
                <a:latin typeface="Arial"/>
                <a:ea typeface="+mn-ea"/>
                <a:cs typeface="+mn-cs"/>
              </a:rPr>
              <a:t>Complete Technical Data Package to enable manufacture &amp; repair, Prototypes, complete flight testing </a:t>
            </a:r>
          </a:p>
          <a:p>
            <a:pPr marR="0" lvl="0" algn="l" defTabSz="914400" rtl="0" eaLnBrk="1" fontAlgn="base" latinLnBrk="0" hangingPunct="1">
              <a:lnSpc>
                <a:spcPct val="100000"/>
              </a:lnSpc>
              <a:spcBef>
                <a:spcPct val="0"/>
              </a:spcBef>
              <a:spcAft>
                <a:spcPct val="0"/>
              </a:spcAft>
              <a:buClrTx/>
              <a:buSzTx/>
              <a:tabLst/>
              <a:defRPr/>
            </a:pPr>
            <a:r>
              <a:rPr kumimoji="0" lang="en-US" sz="1400" i="0" u="none" strike="noStrike" kern="1200" cap="none" spc="0" normalizeH="0" baseline="0" noProof="0" dirty="0">
                <a:ln>
                  <a:noFill/>
                </a:ln>
                <a:effectLst/>
                <a:uLnTx/>
                <a:uFillTx/>
                <a:latin typeface="Arial"/>
                <a:ea typeface="+mn-ea"/>
                <a:cs typeface="+mn-cs"/>
              </a:rPr>
              <a:t>      certification to include EMI/C, environmental, acceptance,    </a:t>
            </a:r>
          </a:p>
          <a:p>
            <a:pPr marR="0" lvl="0" algn="l" defTabSz="914400" rtl="0" eaLnBrk="1" fontAlgn="base" latinLnBrk="0" hangingPunct="1">
              <a:lnSpc>
                <a:spcPct val="100000"/>
              </a:lnSpc>
              <a:spcBef>
                <a:spcPct val="0"/>
              </a:spcBef>
              <a:spcAft>
                <a:spcPct val="0"/>
              </a:spcAft>
              <a:buClrTx/>
              <a:buSzTx/>
              <a:tabLst/>
              <a:defRPr/>
            </a:pPr>
            <a:r>
              <a:rPr lang="en-US" sz="1400" noProof="0" dirty="0">
                <a:latin typeface="Arial"/>
              </a:rPr>
              <a:t>      </a:t>
            </a:r>
            <a:r>
              <a:rPr kumimoji="0" lang="en-US" sz="1400" i="0" u="none" strike="noStrike" kern="1200" cap="none" spc="0" normalizeH="0" baseline="0" noProof="0" dirty="0">
                <a:ln>
                  <a:noFill/>
                </a:ln>
                <a:effectLst/>
                <a:uLnTx/>
                <a:uFillTx/>
                <a:latin typeface="Arial"/>
                <a:ea typeface="+mn-ea"/>
                <a:cs typeface="+mn-cs"/>
              </a:rPr>
              <a:t>ground and flight testing.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lang="en-US" sz="1400" dirty="0">
                <a:solidFill>
                  <a:prstClr val="black"/>
                </a:solidFill>
                <a:latin typeface="Arial"/>
                <a:cs typeface="Calibri" panose="020F0502020204030204" pitchFamily="34" charset="0"/>
                <a:hlinkClick r:id="rId3"/>
              </a:rPr>
              <a:t>429SCMS.SASPO.workflow@us.af.mil</a:t>
            </a:r>
            <a:endParaRPr lang="en-US" sz="1400" dirty="0">
              <a:solidFill>
                <a:prstClr val="black"/>
              </a:solidFill>
              <a:latin typeface="Arial"/>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b="1" dirty="0">
                <a:solidFill>
                  <a:prstClr val="black"/>
                </a:solidFill>
                <a:latin typeface="Arial"/>
              </a:rPr>
              <a:t>Technical Discussion: </a:t>
            </a:r>
            <a:r>
              <a:rPr lang="en-US" sz="1400" dirty="0">
                <a:solidFill>
                  <a:prstClr val="black"/>
                </a:solidFill>
                <a:latin typeface="Arial"/>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latin typeface="Arial"/>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516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71" y="0"/>
            <a:ext cx="9617398" cy="1143000"/>
          </a:xfrm>
        </p:spPr>
        <p:txBody>
          <a:bodyPr/>
          <a:lstStyle/>
          <a:p>
            <a:r>
              <a:rPr lang="en-US" dirty="0" err="1"/>
              <a:t>Intraform</a:t>
            </a:r>
            <a:r>
              <a:rPr lang="en-US" dirty="0"/>
              <a:t> Indicator: Reverse Engineering</a:t>
            </a:r>
            <a:br>
              <a:rPr lang="en-US" dirty="0"/>
            </a:br>
            <a:r>
              <a:rPr lang="en-US" dirty="0"/>
              <a:t> Robins AFB – 409</a:t>
            </a:r>
            <a:r>
              <a:rPr lang="en-US" baseline="30000" dirty="0"/>
              <a:t>th</a:t>
            </a:r>
            <a:r>
              <a:rPr lang="en-US" dirty="0"/>
              <a:t> SCMS</a:t>
            </a:r>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indent="-285750">
              <a:lnSpc>
                <a:spcPct val="107000"/>
              </a:lnSpc>
              <a:spcBef>
                <a:spcPts val="0"/>
              </a:spcBef>
              <a:spcAft>
                <a:spcPts val="8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The Government has a need to procure NSN 5841-01-394-8312LG. The Government recently tried to award a 5-year procurement contract to DRS ICAS, LLC, but they are unwilling to start producing these again. These assets are currently being repaired by INTERNATIONAL ENTERPRISES, INC. (IEI), but if spares are not added to the supply chain, the supply will eventually run out as parts are deemed “uneconomical to repair”.</a:t>
            </a:r>
          </a:p>
        </p:txBody>
      </p:sp>
      <p:sp>
        <p:nvSpPr>
          <p:cNvPr id="7" name="Content Placeholder 2">
            <a:extLst>
              <a:ext uri="{FF2B5EF4-FFF2-40B4-BE49-F238E27FC236}">
                <a16:creationId xmlns:a16="http://schemas.microsoft.com/office/drawing/2014/main" id="{006475D6-628F-3322-BE8E-DE446B49050C}"/>
              </a:ext>
            </a:extLst>
          </p:cNvPr>
          <p:cNvSpPr txBox="1">
            <a:spLocks/>
          </p:cNvSpPr>
          <p:nvPr/>
        </p:nvSpPr>
        <p:spPr>
          <a:xfrm>
            <a:off x="1735290" y="3724055"/>
            <a:ext cx="8440873" cy="161903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rtl="0">
              <a:lnSpc>
                <a:spcPct val="150000"/>
              </a:lnSpc>
              <a:buNone/>
            </a:pPr>
            <a:r>
              <a:rPr lang="en-US" sz="1800" b="1" dirty="0">
                <a:effectLst/>
                <a:latin typeface="Arial" panose="020B0604020202020204" pitchFamily="34" charset="0"/>
                <a:cs typeface="Arial" panose="020B0604020202020204" pitchFamily="34" charset="0"/>
              </a:rPr>
              <a:t>The Technical Discussion for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has already taken place. If you have questions regarding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please submit them to</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solidFill>
                  <a:srgbClr val="CD5937"/>
                </a:solidFill>
                <a:effectLst/>
                <a:latin typeface="Arial" panose="020B0604020202020204" pitchFamily="34" charset="0"/>
                <a:cs typeface="Arial" panose="020B0604020202020204" pitchFamily="34" charset="0"/>
                <a:hlinkClick r:id="rId2" tooltip="mailto:429scms.saspo.workflow@us.af.mil"/>
              </a:rPr>
              <a:t>429SCMS.SASPO.Workflow@us.af.mil</a:t>
            </a:r>
            <a:endParaRPr lang="en-US" sz="1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35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13063"/>
            <a:ext cx="9559246" cy="1143000"/>
          </a:xfrm>
        </p:spPr>
        <p:txBody>
          <a:bodyPr/>
          <a:lstStyle/>
          <a:p>
            <a:r>
              <a:rPr lang="en-US" dirty="0"/>
              <a:t>Power Switching Unit: Reverse Engineering</a:t>
            </a:r>
            <a:br>
              <a:rPr lang="en-US" dirty="0"/>
            </a:br>
            <a:r>
              <a:rPr lang="en-US" dirty="0"/>
              <a:t> Robins AFB – 409</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506521701"/>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C-130H</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Power Switching Unit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6110-01-432-0353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697873-3 (Lockheed) CSV4160-4 (GE)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$66,142.59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$10,570.41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303670123"/>
              </p:ext>
            </p:extLst>
          </p:nvPr>
        </p:nvGraphicFramePr>
        <p:xfrm>
          <a:off x="6273209" y="1393159"/>
          <a:ext cx="5357421" cy="2324740"/>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B</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algn="l" defTabSz="914400" rtl="0" eaLnBrk="1" fontAlgn="auto" latinLnBrk="0" hangingPunct="1">
                        <a:lnSpc>
                          <a:spcPts val="1400"/>
                        </a:lnSpc>
                        <a:spcBef>
                          <a:spcPts val="0"/>
                        </a:spcBef>
                        <a:spcAft>
                          <a:spcPts val="0"/>
                        </a:spcAft>
                        <a:buClrTx/>
                        <a:buSzTx/>
                        <a:buFontTx/>
                        <a:buNone/>
                        <a:tabLst/>
                        <a:defRPr/>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900" b="1" dirty="0">
                          <a:latin typeface="+mn-lt"/>
                          <a:cs typeface="Calibri"/>
                        </a:rPr>
                        <a:t> </a:t>
                      </a:r>
                      <a:r>
                        <a:rPr lang="en-US" sz="1200" b="1" dirty="0">
                          <a:latin typeface="+mn-lt"/>
                          <a:cs typeface="Calibri"/>
                        </a:rPr>
                        <a:t>Not Available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 </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697873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98897</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Electrical</a:t>
                      </a:r>
                      <a:r>
                        <a:rPr lang="fr-FR" sz="1200" b="1" dirty="0">
                          <a:latin typeface="+mn-lt"/>
                          <a:cs typeface="Calibri"/>
                        </a:rPr>
                        <a:t> Control and </a:t>
                      </a:r>
                      <a:r>
                        <a:rPr lang="fr-FR" sz="1200" b="1" dirty="0" err="1">
                          <a:latin typeface="+mn-lt"/>
                          <a:cs typeface="Calibri"/>
                        </a:rPr>
                        <a:t>Supply</a:t>
                      </a:r>
                      <a:r>
                        <a:rPr lang="fr-FR" sz="1200" b="1" dirty="0">
                          <a:latin typeface="+mn-lt"/>
                          <a:cs typeface="Calibri"/>
                        </a:rPr>
                        <a:t>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992766902"/>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38</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1</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i="0" u="none" strike="noStrike" kern="1200" cap="none" spc="0" normalizeH="0" baseline="0" noProof="0" dirty="0">
                <a:ln>
                  <a:noFill/>
                </a:ln>
                <a:effectLst/>
                <a:uLnTx/>
                <a:uFillTx/>
                <a:latin typeface="Arial"/>
                <a:ea typeface="+mn-ea"/>
                <a:cs typeface="+mn-cs"/>
              </a:rPr>
              <a:t>Complete Technical Data Package to enable manufacture </a:t>
            </a:r>
            <a:r>
              <a:rPr kumimoji="0" lang="en-US" sz="1400" i="0" u="none" strike="noStrike" kern="1200" cap="none" spc="0" normalizeH="0" baseline="0" noProof="0">
                <a:ln>
                  <a:noFill/>
                </a:ln>
                <a:effectLst/>
                <a:uLnTx/>
                <a:uFillTx/>
                <a:latin typeface="Arial"/>
                <a:ea typeface="+mn-ea"/>
                <a:cs typeface="+mn-cs"/>
              </a:rPr>
              <a:t>&amp; repair, </a:t>
            </a:r>
            <a:r>
              <a:rPr kumimoji="0" lang="en-US" sz="1400" i="0" u="none" strike="noStrike" kern="1200" cap="none" spc="0" normalizeH="0" baseline="0" noProof="0" dirty="0">
                <a:ln>
                  <a:noFill/>
                </a:ln>
                <a:effectLst/>
                <a:uLnTx/>
                <a:uFillTx/>
                <a:latin typeface="Arial"/>
                <a:ea typeface="+mn-ea"/>
                <a:cs typeface="+mn-cs"/>
              </a:rPr>
              <a:t>Prototypes, complete flight testing </a:t>
            </a:r>
          </a:p>
          <a:p>
            <a:pPr marR="0" lvl="0" algn="l" defTabSz="914400" rtl="0" eaLnBrk="1" fontAlgn="base" latinLnBrk="0" hangingPunct="1">
              <a:lnSpc>
                <a:spcPct val="100000"/>
              </a:lnSpc>
              <a:spcBef>
                <a:spcPct val="0"/>
              </a:spcBef>
              <a:spcAft>
                <a:spcPct val="0"/>
              </a:spcAft>
              <a:buClrTx/>
              <a:buSzTx/>
              <a:tabLst/>
              <a:defRPr/>
            </a:pPr>
            <a:r>
              <a:rPr kumimoji="0" lang="en-US" sz="1400" i="0" u="none" strike="noStrike" kern="1200" cap="none" spc="0" normalizeH="0" baseline="0" noProof="0" dirty="0">
                <a:ln>
                  <a:noFill/>
                </a:ln>
                <a:effectLst/>
                <a:uLnTx/>
                <a:uFillTx/>
                <a:latin typeface="Arial"/>
                <a:ea typeface="+mn-ea"/>
                <a:cs typeface="+mn-cs"/>
              </a:rPr>
              <a:t>      certification to include EMI/C, environmental, acceptance,    </a:t>
            </a:r>
          </a:p>
          <a:p>
            <a:pPr marR="0" lvl="0" algn="l" defTabSz="914400" rtl="0" eaLnBrk="1" fontAlgn="base" latinLnBrk="0" hangingPunct="1">
              <a:lnSpc>
                <a:spcPct val="100000"/>
              </a:lnSpc>
              <a:spcBef>
                <a:spcPct val="0"/>
              </a:spcBef>
              <a:spcAft>
                <a:spcPct val="0"/>
              </a:spcAft>
              <a:buClrTx/>
              <a:buSzTx/>
              <a:tabLst/>
              <a:defRPr/>
            </a:pPr>
            <a:r>
              <a:rPr lang="en-US" sz="1400" noProof="0" dirty="0">
                <a:latin typeface="Arial"/>
              </a:rPr>
              <a:t>      </a:t>
            </a:r>
            <a:r>
              <a:rPr kumimoji="0" lang="en-US" sz="1400" i="0" u="none" strike="noStrike" kern="1200" cap="none" spc="0" normalizeH="0" baseline="0" noProof="0" dirty="0">
                <a:ln>
                  <a:noFill/>
                </a:ln>
                <a:effectLst/>
                <a:uLnTx/>
                <a:uFillTx/>
                <a:latin typeface="Arial"/>
                <a:ea typeface="+mn-ea"/>
                <a:cs typeface="+mn-cs"/>
              </a:rPr>
              <a:t>ground and flight testing.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lang="en-US" sz="1400" dirty="0">
                <a:solidFill>
                  <a:prstClr val="black"/>
                </a:solidFill>
                <a:latin typeface="Arial"/>
                <a:cs typeface="Calibri" panose="020F0502020204030204" pitchFamily="34" charset="0"/>
                <a:hlinkClick r:id="rId3"/>
              </a:rPr>
              <a:t>429SCMS.SASPO.workflow@us.af.mil</a:t>
            </a:r>
            <a:endParaRPr lang="en-US" sz="1400" dirty="0">
              <a:solidFill>
                <a:prstClr val="black"/>
              </a:solidFill>
              <a:latin typeface="Arial"/>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b="1" dirty="0">
                <a:solidFill>
                  <a:prstClr val="black"/>
                </a:solidFill>
                <a:latin typeface="Arial"/>
              </a:rPr>
              <a:t>Technical Discussion: </a:t>
            </a:r>
            <a:r>
              <a:rPr lang="en-US" sz="1400" dirty="0">
                <a:solidFill>
                  <a:prstClr val="black"/>
                </a:solidFill>
                <a:latin typeface="Arial"/>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latin typeface="Arial"/>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3328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25" y="0"/>
            <a:ext cx="9617398" cy="1143000"/>
          </a:xfrm>
        </p:spPr>
        <p:txBody>
          <a:bodyPr/>
          <a:lstStyle/>
          <a:p>
            <a:r>
              <a:rPr lang="en-US" sz="3400" dirty="0"/>
              <a:t>Power Switching Unit: Reverse Engineering</a:t>
            </a:r>
            <a:br>
              <a:rPr lang="en-US" dirty="0"/>
            </a:br>
            <a:r>
              <a:rPr lang="en-US" dirty="0"/>
              <a:t> Robins AFB – 409</a:t>
            </a:r>
            <a:r>
              <a:rPr lang="en-US" baseline="30000" dirty="0"/>
              <a:t>th</a:t>
            </a:r>
            <a:r>
              <a:rPr lang="en-US" dirty="0"/>
              <a:t> SCMS</a:t>
            </a:r>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The Government has a need to procure NSN 6110-01-432-0353 LG. The Government recently tried to award a 3-year procurement contract to General Electric Inc (GE), but they are unwilling to start producing these again due to parts obsolescence issues. These assets are currently being repaired by Aerospace Maintenance Solutions, LLC, but if spares are not added to the supply chain, the supply will eventually run out as parts are condemned or deemed “uneconomical to repair”.</a:t>
            </a:r>
          </a:p>
        </p:txBody>
      </p:sp>
      <p:sp>
        <p:nvSpPr>
          <p:cNvPr id="8" name="Content Placeholder 2">
            <a:extLst>
              <a:ext uri="{FF2B5EF4-FFF2-40B4-BE49-F238E27FC236}">
                <a16:creationId xmlns:a16="http://schemas.microsoft.com/office/drawing/2014/main" id="{6B3731C7-FB6C-75B8-41B2-62A52D4F7043}"/>
              </a:ext>
            </a:extLst>
          </p:cNvPr>
          <p:cNvSpPr txBox="1">
            <a:spLocks/>
          </p:cNvSpPr>
          <p:nvPr/>
        </p:nvSpPr>
        <p:spPr>
          <a:xfrm>
            <a:off x="1735290" y="3724055"/>
            <a:ext cx="8440873" cy="161903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rtl="0">
              <a:lnSpc>
                <a:spcPct val="150000"/>
              </a:lnSpc>
              <a:buNone/>
            </a:pPr>
            <a:r>
              <a:rPr lang="en-US" sz="1800" b="1" dirty="0">
                <a:effectLst/>
                <a:latin typeface="Arial" panose="020B0604020202020204" pitchFamily="34" charset="0"/>
                <a:cs typeface="Arial" panose="020B0604020202020204" pitchFamily="34" charset="0"/>
              </a:rPr>
              <a:t>The Technical Discussion for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has already taken place. If you have questions regarding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please submit them to</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solidFill>
                  <a:srgbClr val="CD5937"/>
                </a:solidFill>
                <a:effectLst/>
                <a:latin typeface="Arial" panose="020B0604020202020204" pitchFamily="34" charset="0"/>
                <a:cs typeface="Arial" panose="020B0604020202020204" pitchFamily="34" charset="0"/>
                <a:hlinkClick r:id="rId2" tooltip="mailto:429scms.saspo.workflow@us.af.mil"/>
              </a:rPr>
              <a:t>429SCMS.SASPO.Workflow@us.af.mil</a:t>
            </a:r>
            <a:endParaRPr lang="en-US" sz="1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62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Air Speed Indicator: Reverse Engineering</a:t>
            </a:r>
            <a:br>
              <a:rPr lang="en-US" dirty="0"/>
            </a:br>
            <a:r>
              <a:rPr lang="en-US" dirty="0"/>
              <a:t> Robins AFB – 409</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284534064"/>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C-130H</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Air Speed Indicator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6610-01-236-1400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532-38105-202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$66,396.11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$2,611.91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991726792"/>
              </p:ext>
            </p:extLst>
          </p:nvPr>
        </p:nvGraphicFramePr>
        <p:xfrm>
          <a:off x="6273209" y="1393159"/>
          <a:ext cx="5357421" cy="2324740"/>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algn="l" defTabSz="914400" rtl="0" eaLnBrk="1" fontAlgn="auto" latinLnBrk="0" hangingPunct="1">
                        <a:lnSpc>
                          <a:spcPts val="1400"/>
                        </a:lnSpc>
                        <a:spcBef>
                          <a:spcPts val="0"/>
                        </a:spcBef>
                        <a:spcAft>
                          <a:spcPts val="0"/>
                        </a:spcAft>
                        <a:buClrTx/>
                        <a:buSzTx/>
                        <a:buFontTx/>
                        <a:buNone/>
                        <a:tabLst/>
                        <a:defRPr/>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endParaRPr lang="en-US" sz="9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 </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Not Available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Copilot</a:t>
                      </a:r>
                      <a:r>
                        <a:rPr lang="fr-FR" sz="1200" b="1" dirty="0">
                          <a:latin typeface="+mn-lt"/>
                          <a:cs typeface="Calibri"/>
                        </a:rPr>
                        <a:t> Panel </a:t>
                      </a:r>
                      <a:r>
                        <a:rPr lang="fr-FR" sz="1200" b="1" dirty="0" err="1">
                          <a:latin typeface="+mn-lt"/>
                          <a:cs typeface="Calibri"/>
                        </a:rPr>
                        <a:t>Assembly</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200319328"/>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13</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i="0" u="none" strike="noStrike" kern="1200" cap="none" spc="0" normalizeH="0" baseline="0" noProof="0" dirty="0">
                <a:ln>
                  <a:noFill/>
                </a:ln>
                <a:effectLst/>
                <a:uLnTx/>
                <a:uFillTx/>
                <a:latin typeface="Arial"/>
                <a:ea typeface="+mn-ea"/>
                <a:cs typeface="+mn-cs"/>
              </a:rPr>
              <a:t>Complete Technical Data Package to enable manufacture &amp; repair, Prototypes, complete flight testing </a:t>
            </a:r>
          </a:p>
          <a:p>
            <a:pPr marR="0" lvl="0" algn="l" defTabSz="914400" rtl="0" eaLnBrk="1" fontAlgn="base" latinLnBrk="0" hangingPunct="1">
              <a:lnSpc>
                <a:spcPct val="100000"/>
              </a:lnSpc>
              <a:spcBef>
                <a:spcPct val="0"/>
              </a:spcBef>
              <a:spcAft>
                <a:spcPct val="0"/>
              </a:spcAft>
              <a:buClrTx/>
              <a:buSzTx/>
              <a:tabLst/>
              <a:defRPr/>
            </a:pPr>
            <a:r>
              <a:rPr kumimoji="0" lang="en-US" sz="1400" i="0" u="none" strike="noStrike" kern="1200" cap="none" spc="0" normalizeH="0" baseline="0" noProof="0" dirty="0">
                <a:ln>
                  <a:noFill/>
                </a:ln>
                <a:effectLst/>
                <a:uLnTx/>
                <a:uFillTx/>
                <a:latin typeface="Arial"/>
                <a:ea typeface="+mn-ea"/>
                <a:cs typeface="+mn-cs"/>
              </a:rPr>
              <a:t>      certification to include EMI/C, environmental, acceptance,    </a:t>
            </a:r>
          </a:p>
          <a:p>
            <a:pPr marR="0" lvl="0" algn="l" defTabSz="914400" rtl="0" eaLnBrk="1" fontAlgn="base" latinLnBrk="0" hangingPunct="1">
              <a:lnSpc>
                <a:spcPct val="100000"/>
              </a:lnSpc>
              <a:spcBef>
                <a:spcPct val="0"/>
              </a:spcBef>
              <a:spcAft>
                <a:spcPct val="0"/>
              </a:spcAft>
              <a:buClrTx/>
              <a:buSzTx/>
              <a:tabLst/>
              <a:defRPr/>
            </a:pPr>
            <a:r>
              <a:rPr lang="en-US" sz="1400" noProof="0" dirty="0">
                <a:latin typeface="Arial"/>
              </a:rPr>
              <a:t>      </a:t>
            </a:r>
            <a:r>
              <a:rPr kumimoji="0" lang="en-US" sz="1400" i="0" u="none" strike="noStrike" kern="1200" cap="none" spc="0" normalizeH="0" baseline="0" noProof="0" dirty="0">
                <a:ln>
                  <a:noFill/>
                </a:ln>
                <a:effectLst/>
                <a:uLnTx/>
                <a:uFillTx/>
                <a:latin typeface="Arial"/>
                <a:ea typeface="+mn-ea"/>
                <a:cs typeface="+mn-cs"/>
              </a:rPr>
              <a:t>ground and flight testing.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lang="en-US" sz="1400" dirty="0">
                <a:solidFill>
                  <a:prstClr val="black"/>
                </a:solidFill>
                <a:latin typeface="Arial"/>
                <a:cs typeface="Calibri" panose="020F0502020204030204" pitchFamily="34" charset="0"/>
                <a:hlinkClick r:id="rId3"/>
              </a:rPr>
              <a:t>429SCMS.SASPO.workflow@us.af.mil</a:t>
            </a:r>
            <a:endParaRPr lang="en-US" sz="1400" dirty="0">
              <a:solidFill>
                <a:prstClr val="black"/>
              </a:solidFill>
              <a:latin typeface="Arial"/>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b="1" dirty="0">
                <a:solidFill>
                  <a:prstClr val="black"/>
                </a:solidFill>
                <a:latin typeface="Arial"/>
              </a:rPr>
              <a:t>Technical Discussion: </a:t>
            </a:r>
            <a:r>
              <a:rPr lang="en-US" sz="1400" dirty="0">
                <a:solidFill>
                  <a:prstClr val="black"/>
                </a:solidFill>
                <a:latin typeface="Arial"/>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latin typeface="Arial"/>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49630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27" y="0"/>
            <a:ext cx="9617398" cy="1143000"/>
          </a:xfrm>
        </p:spPr>
        <p:txBody>
          <a:bodyPr/>
          <a:lstStyle/>
          <a:p>
            <a:r>
              <a:rPr lang="en-US" dirty="0"/>
              <a:t>Air Speed Indicator: Reverse Engineering</a:t>
            </a:r>
            <a:br>
              <a:rPr lang="en-US" dirty="0"/>
            </a:br>
            <a:r>
              <a:rPr lang="en-US" dirty="0"/>
              <a:t> Robins AFB – 409</a:t>
            </a:r>
            <a:r>
              <a:rPr lang="en-US" baseline="30000" dirty="0"/>
              <a:t>th</a:t>
            </a:r>
            <a:r>
              <a:rPr lang="en-US" dirty="0"/>
              <a:t> SCMS</a:t>
            </a:r>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indent="-285750">
              <a:lnSpc>
                <a:spcPct val="107000"/>
              </a:lnSpc>
              <a:spcBef>
                <a:spcPts val="0"/>
              </a:spcBef>
              <a:spcAft>
                <a:spcPts val="8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The Government has a need to procure NSN 6110-01-263-1400LG. The Government recently tried to award a 5-year procurement contract to KOLLSMAN, INC, but they are unwilling to start producing these again. These assets are currently being repaired by INTERNATIONAL ENTERPRISES, INC. (IEI), but if spares are not added to the supply chain, the supply will eventually run out as parts are deemed “uneconomical to repair”.</a:t>
            </a:r>
          </a:p>
        </p:txBody>
      </p:sp>
      <p:sp>
        <p:nvSpPr>
          <p:cNvPr id="7" name="Content Placeholder 2">
            <a:extLst>
              <a:ext uri="{FF2B5EF4-FFF2-40B4-BE49-F238E27FC236}">
                <a16:creationId xmlns:a16="http://schemas.microsoft.com/office/drawing/2014/main" id="{7CD01132-EDF1-8627-B62B-8C7438223C2E}"/>
              </a:ext>
            </a:extLst>
          </p:cNvPr>
          <p:cNvSpPr txBox="1">
            <a:spLocks/>
          </p:cNvSpPr>
          <p:nvPr/>
        </p:nvSpPr>
        <p:spPr>
          <a:xfrm>
            <a:off x="1735290" y="3724055"/>
            <a:ext cx="8440873" cy="161903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rtl="0">
              <a:lnSpc>
                <a:spcPct val="150000"/>
              </a:lnSpc>
              <a:buNone/>
            </a:pPr>
            <a:r>
              <a:rPr lang="en-US" sz="1800" b="1" dirty="0">
                <a:effectLst/>
                <a:latin typeface="Arial" panose="020B0604020202020204" pitchFamily="34" charset="0"/>
                <a:cs typeface="Arial" panose="020B0604020202020204" pitchFamily="34" charset="0"/>
              </a:rPr>
              <a:t>The Technical Discussion for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has already taken place. If you have questions regarding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please submit them to</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solidFill>
                  <a:srgbClr val="CD5937"/>
                </a:solidFill>
                <a:effectLst/>
                <a:latin typeface="Arial" panose="020B0604020202020204" pitchFamily="34" charset="0"/>
                <a:cs typeface="Arial" panose="020B0604020202020204" pitchFamily="34" charset="0"/>
                <a:hlinkClick r:id="rId2" tooltip="mailto:429scms.saspo.workflow@us.af.mil"/>
              </a:rPr>
              <a:t>429SCMS.SASPO.Workflow@us.af.mil</a:t>
            </a:r>
            <a:endParaRPr lang="en-US" sz="1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26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27642"/>
            <a:ext cx="9559246" cy="1143000"/>
          </a:xfrm>
        </p:spPr>
        <p:txBody>
          <a:bodyPr/>
          <a:lstStyle/>
          <a:p>
            <a:r>
              <a:rPr lang="en-US" dirty="0"/>
              <a:t>Pressure Indicator: Reverse Engineering</a:t>
            </a:r>
            <a:br>
              <a:rPr lang="en-US" dirty="0"/>
            </a:br>
            <a:r>
              <a:rPr lang="en-US" dirty="0"/>
              <a:t> Robins AFB – 409</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764839013"/>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C-130H</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Pressure Indicator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6620-01-394-4019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10401N01P00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$988.00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289267056"/>
              </p:ext>
            </p:extLst>
          </p:nvPr>
        </p:nvGraphicFramePr>
        <p:xfrm>
          <a:off x="6273209" y="1393159"/>
          <a:ext cx="5357421" cy="2324740"/>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H</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algn="l" defTabSz="914400" rtl="0" eaLnBrk="1" fontAlgn="auto" latinLnBrk="0" hangingPunct="1">
                        <a:lnSpc>
                          <a:spcPts val="140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endParaRPr lang="en-US" sz="9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 </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Not Available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Fuel System Control Panel </a:t>
                      </a:r>
                      <a:r>
                        <a:rPr lang="fr-FR" sz="1200" b="1" dirty="0" err="1">
                          <a:latin typeface="+mn-lt"/>
                          <a:cs typeface="Calibri"/>
                        </a:rPr>
                        <a:t>Assembly</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249237883"/>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9</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i="0" u="none" strike="noStrike" kern="1200" cap="none" spc="0" normalizeH="0" baseline="0" noProof="0" dirty="0">
                <a:ln>
                  <a:noFill/>
                </a:ln>
                <a:effectLst/>
                <a:uLnTx/>
                <a:uFillTx/>
                <a:latin typeface="Arial"/>
                <a:ea typeface="+mn-ea"/>
                <a:cs typeface="+mn-cs"/>
              </a:rPr>
              <a:t>Complete Technical Data Package to enable manufacture, Prototypes, complete flight testing </a:t>
            </a:r>
          </a:p>
          <a:p>
            <a:pPr marR="0" lvl="0" algn="l" defTabSz="914400" rtl="0" eaLnBrk="1" fontAlgn="base" latinLnBrk="0" hangingPunct="1">
              <a:lnSpc>
                <a:spcPct val="100000"/>
              </a:lnSpc>
              <a:spcBef>
                <a:spcPct val="0"/>
              </a:spcBef>
              <a:spcAft>
                <a:spcPct val="0"/>
              </a:spcAft>
              <a:buClrTx/>
              <a:buSzTx/>
              <a:tabLst/>
              <a:defRPr/>
            </a:pPr>
            <a:r>
              <a:rPr kumimoji="0" lang="en-US" sz="1400" i="0" u="none" strike="noStrike" kern="1200" cap="none" spc="0" normalizeH="0" baseline="0" noProof="0" dirty="0">
                <a:ln>
                  <a:noFill/>
                </a:ln>
                <a:effectLst/>
                <a:uLnTx/>
                <a:uFillTx/>
                <a:latin typeface="Arial"/>
                <a:ea typeface="+mn-ea"/>
                <a:cs typeface="+mn-cs"/>
              </a:rPr>
              <a:t>      certification to include EMI/C, environmental, acceptance,    </a:t>
            </a:r>
          </a:p>
          <a:p>
            <a:pPr marR="0" lvl="0" algn="l" defTabSz="914400" rtl="0" eaLnBrk="1" fontAlgn="base" latinLnBrk="0" hangingPunct="1">
              <a:lnSpc>
                <a:spcPct val="100000"/>
              </a:lnSpc>
              <a:spcBef>
                <a:spcPct val="0"/>
              </a:spcBef>
              <a:spcAft>
                <a:spcPct val="0"/>
              </a:spcAft>
              <a:buClrTx/>
              <a:buSzTx/>
              <a:tabLst/>
              <a:defRPr/>
            </a:pPr>
            <a:r>
              <a:rPr lang="en-US" sz="1400" noProof="0" dirty="0">
                <a:latin typeface="Arial"/>
              </a:rPr>
              <a:t>      </a:t>
            </a:r>
            <a:r>
              <a:rPr kumimoji="0" lang="en-US" sz="1400" i="0" u="none" strike="noStrike" kern="1200" cap="none" spc="0" normalizeH="0" baseline="0" noProof="0" dirty="0">
                <a:ln>
                  <a:noFill/>
                </a:ln>
                <a:effectLst/>
                <a:uLnTx/>
                <a:uFillTx/>
                <a:latin typeface="Arial"/>
                <a:ea typeface="+mn-ea"/>
                <a:cs typeface="+mn-cs"/>
              </a:rPr>
              <a:t>ground and flight testing.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lang="en-US" sz="1400" dirty="0">
                <a:solidFill>
                  <a:prstClr val="black"/>
                </a:solidFill>
                <a:latin typeface="Arial"/>
                <a:cs typeface="Calibri" panose="020F0502020204030204" pitchFamily="34" charset="0"/>
                <a:hlinkClick r:id="rId3"/>
              </a:rPr>
              <a:t>429SCMS.SASPO.workflow@us.af.mil</a:t>
            </a:r>
            <a:endParaRPr lang="en-US" sz="1400" dirty="0">
              <a:solidFill>
                <a:prstClr val="black"/>
              </a:solidFill>
              <a:latin typeface="Arial"/>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b="1" dirty="0">
                <a:solidFill>
                  <a:prstClr val="black"/>
                </a:solidFill>
                <a:latin typeface="Arial"/>
              </a:rPr>
              <a:t>Technical Discussion: </a:t>
            </a:r>
            <a:r>
              <a:rPr lang="en-US" sz="1400" dirty="0">
                <a:solidFill>
                  <a:prstClr val="black"/>
                </a:solidFill>
                <a:latin typeface="Arial"/>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latin typeface="Arial"/>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0823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10936"/>
            <a:ext cx="9559246" cy="1107996"/>
          </a:xfrm>
        </p:spPr>
        <p:txBody>
          <a:bodyPr/>
          <a:lstStyle/>
          <a:p>
            <a:pPr algn="r" rtl="0" eaLnBrk="0" fontAlgn="base" hangingPunct="0">
              <a:spcBef>
                <a:spcPct val="0"/>
              </a:spcBef>
              <a:spcAft>
                <a:spcPct val="0"/>
              </a:spcAft>
            </a:pPr>
            <a:r>
              <a:rPr lang="en-US" sz="3600" i="1" dirty="0">
                <a:solidFill>
                  <a:srgbClr val="002060"/>
                </a:solidFill>
                <a:latin typeface="+mj-lt"/>
                <a:cs typeface="+mj-cs"/>
              </a:rPr>
              <a:t>Prism, Optical: Mkt Research  </a:t>
            </a:r>
            <a:br>
              <a:rPr lang="en-US" sz="3600" i="1" dirty="0">
                <a:solidFill>
                  <a:srgbClr val="002060"/>
                </a:solidFill>
                <a:latin typeface="+mj-lt"/>
                <a:cs typeface="+mj-cs"/>
              </a:rPr>
            </a:br>
            <a:r>
              <a:rPr lang="en-US" sz="3600" i="1" dirty="0">
                <a:solidFill>
                  <a:srgbClr val="002060"/>
                </a:solidFill>
                <a:latin typeface="+mj-lt"/>
                <a:cs typeface="+mj-cs"/>
              </a:rPr>
              <a:t> Tinker AFB – 422nd SCMS </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75853224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A-10</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ct val="100000"/>
                        </a:lnSpc>
                        <a:spcBef>
                          <a:spcPts val="865"/>
                        </a:spcBef>
                        <a:spcAft>
                          <a:spcPts val="0"/>
                        </a:spcAft>
                        <a:buClrTx/>
                        <a:buSzTx/>
                        <a:buFontTx/>
                        <a:buNone/>
                        <a:tabLst/>
                        <a:defRPr/>
                      </a:pPr>
                      <a:r>
                        <a:rPr lang="en-US" sz="1200" b="1" dirty="0">
                          <a:latin typeface="+mn-lt"/>
                          <a:cs typeface="Calibri"/>
                        </a:rPr>
                        <a:t>Prism, Optical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6650-01-493-3660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2024166-44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662286078"/>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Q</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Crown Glass (JAN-G-174)</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68128130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15</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6</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6</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6</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6</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86305" y="4067504"/>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Capabilities Statement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429SCMS.SASPO.Workflow@us.af.mil</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No Source Approval Request (SAR) Package required</a:t>
            </a: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4683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27" y="0"/>
            <a:ext cx="9617398" cy="1143000"/>
          </a:xfrm>
        </p:spPr>
        <p:txBody>
          <a:bodyPr/>
          <a:lstStyle/>
          <a:p>
            <a:r>
              <a:rPr lang="en-US" dirty="0"/>
              <a:t>Pressure Indicator: Reverse Engineering</a:t>
            </a:r>
            <a:br>
              <a:rPr lang="en-US" dirty="0"/>
            </a:br>
            <a:r>
              <a:rPr lang="en-US" dirty="0"/>
              <a:t> Robins AFB – 409</a:t>
            </a:r>
            <a:r>
              <a:rPr lang="en-US" baseline="30000" dirty="0"/>
              <a:t>th</a:t>
            </a:r>
            <a:r>
              <a:rPr lang="en-US" dirty="0"/>
              <a:t> SCMS</a:t>
            </a:r>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indent="-285750">
              <a:lnSpc>
                <a:spcPct val="107000"/>
              </a:lnSpc>
              <a:spcBef>
                <a:spcPts val="0"/>
              </a:spcBef>
              <a:spcAft>
                <a:spcPts val="800"/>
              </a:spcAft>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The Government has a need to procure NSN 6620-01-394-4019 LG. This is an ERRC N item, so repairs cannot be performed. The Government recently tried to award a 5-year procurement contract to AMETEK, INC (OEM) for this part, but they are unwilling to start producing these again. If spares are not added to the supply chain, the supply will eventually run out as parts are condemned.</a:t>
            </a:r>
          </a:p>
        </p:txBody>
      </p:sp>
      <p:sp>
        <p:nvSpPr>
          <p:cNvPr id="7" name="Content Placeholder 2">
            <a:extLst>
              <a:ext uri="{FF2B5EF4-FFF2-40B4-BE49-F238E27FC236}">
                <a16:creationId xmlns:a16="http://schemas.microsoft.com/office/drawing/2014/main" id="{73F31D39-AA05-2A55-E4B3-27BF715775B7}"/>
              </a:ext>
            </a:extLst>
          </p:cNvPr>
          <p:cNvSpPr txBox="1">
            <a:spLocks/>
          </p:cNvSpPr>
          <p:nvPr/>
        </p:nvSpPr>
        <p:spPr>
          <a:xfrm>
            <a:off x="1735290" y="3724055"/>
            <a:ext cx="8440873" cy="161903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rtl="0">
              <a:lnSpc>
                <a:spcPct val="150000"/>
              </a:lnSpc>
              <a:buNone/>
            </a:pPr>
            <a:r>
              <a:rPr lang="en-US" sz="1800" b="1" dirty="0">
                <a:effectLst/>
                <a:latin typeface="Arial" panose="020B0604020202020204" pitchFamily="34" charset="0"/>
                <a:cs typeface="Arial" panose="020B0604020202020204" pitchFamily="34" charset="0"/>
              </a:rPr>
              <a:t>The Technical Discussion for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has already taken place. If you have questions regarding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please submit them to</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solidFill>
                  <a:srgbClr val="CD5937"/>
                </a:solidFill>
                <a:effectLst/>
                <a:latin typeface="Arial" panose="020B0604020202020204" pitchFamily="34" charset="0"/>
                <a:cs typeface="Arial" panose="020B0604020202020204" pitchFamily="34" charset="0"/>
                <a:hlinkClick r:id="rId2" tooltip="mailto:429scms.saspo.workflow@us.af.mil"/>
              </a:rPr>
              <a:t>429SCMS.SASPO.Workflow@us.af.mil</a:t>
            </a:r>
            <a:endParaRPr lang="en-US" sz="1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259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04800"/>
            <a:ext cx="6553200" cy="553998"/>
          </a:xfrm>
        </p:spPr>
        <p:txBody>
          <a:bodyPr/>
          <a:lstStyle/>
          <a:p>
            <a:pPr algn="r"/>
            <a:r>
              <a:rPr lang="en-US" sz="3600" i="1" dirty="0">
                <a:solidFill>
                  <a:schemeClr val="tx2"/>
                </a:solidFill>
              </a:rPr>
              <a:t>F-16 Fighting Falcon</a:t>
            </a:r>
          </a:p>
        </p:txBody>
      </p:sp>
      <p:sp>
        <p:nvSpPr>
          <p:cNvPr id="3" name="Text Placeholder 2"/>
          <p:cNvSpPr>
            <a:spLocks noGrp="1"/>
          </p:cNvSpPr>
          <p:nvPr>
            <p:ph type="body" idx="1"/>
          </p:nvPr>
        </p:nvSpPr>
        <p:spPr>
          <a:xfrm>
            <a:off x="2819400" y="1348941"/>
            <a:ext cx="6985612" cy="4975658"/>
          </a:xfrm>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459" y="1348941"/>
            <a:ext cx="7909541" cy="5051858"/>
          </a:xfrm>
          <a:prstGeom prst="rect">
            <a:avLst/>
          </a:prstGeom>
        </p:spPr>
      </p:pic>
    </p:spTree>
    <p:extLst>
      <p:ext uri="{BB962C8B-B14F-4D97-AF65-F5344CB8AC3E}">
        <p14:creationId xmlns:p14="http://schemas.microsoft.com/office/powerpoint/2010/main" val="150438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27635"/>
            <a:ext cx="9559246" cy="1143000"/>
          </a:xfrm>
        </p:spPr>
        <p:txBody>
          <a:bodyPr/>
          <a:lstStyle/>
          <a:p>
            <a:r>
              <a:rPr lang="en-US" dirty="0"/>
              <a:t>Hydraulic Motor-Pump Piston: Rev Engineering</a:t>
            </a:r>
            <a:br>
              <a:rPr lang="en-US" dirty="0"/>
            </a:br>
            <a:r>
              <a:rPr lang="en-US" dirty="0"/>
              <a:t> Tinker AFB – 422</a:t>
            </a:r>
            <a:r>
              <a:rPr lang="en-US" baseline="30000" dirty="0"/>
              <a:t>nd</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597930862"/>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F-16</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Hydraulic Motor-Pump Piston</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1650-01-254-0044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737225GC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$421.56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$0.00</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344613197"/>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Not </a:t>
                      </a:r>
                      <a:r>
                        <a:rPr lang="en-US" sz="1200" b="1" dirty="0">
                          <a:latin typeface="+mn-lt"/>
                          <a:cs typeface="Calibri"/>
                        </a:rPr>
                        <a:t>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5144142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0" i="0" u="none" strike="noStrike" kern="1200" cap="none" spc="0" normalizeH="0" baseline="0" noProof="0" dirty="0">
                <a:ln>
                  <a:noFill/>
                </a:ln>
                <a:solidFill>
                  <a:prstClr val="black"/>
                </a:solidFill>
                <a:effectLst/>
                <a:uLnTx/>
                <a:uFillTx/>
                <a:latin typeface="Arial"/>
                <a:ea typeface="+mn-ea"/>
                <a:cs typeface="+mn-cs"/>
              </a:rPr>
              <a:t>Complete Technical Data Package, Prototype, 3D Modeling Data, Testing Procedures.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lang="en-US" sz="1400" dirty="0">
                <a:solidFill>
                  <a:prstClr val="black"/>
                </a:solidFill>
                <a:latin typeface="Arial"/>
                <a:cs typeface="Calibri" panose="020F0502020204030204" pitchFamily="34" charset="0"/>
                <a:hlinkClick r:id="rId3"/>
              </a:rPr>
              <a:t>429SCMS.SASPO.workflow@us.af.mil</a:t>
            </a:r>
            <a:endParaRPr lang="en-US" sz="1400" dirty="0">
              <a:solidFill>
                <a:prstClr val="black"/>
              </a:solidFill>
              <a:latin typeface="Arial"/>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b="1" dirty="0">
                <a:solidFill>
                  <a:prstClr val="black"/>
                </a:solidFill>
                <a:latin typeface="Arial"/>
              </a:rPr>
              <a:t>Technical Discussion: </a:t>
            </a:r>
            <a:r>
              <a:rPr lang="en-US" sz="1400" dirty="0">
                <a:solidFill>
                  <a:prstClr val="black"/>
                </a:solidFill>
                <a:latin typeface="Arial"/>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0071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9" y="0"/>
            <a:ext cx="9390679" cy="1143000"/>
          </a:xfrm>
        </p:spPr>
        <p:txBody>
          <a:bodyPr/>
          <a:lstStyle/>
          <a:p>
            <a:r>
              <a:rPr lang="en-US" dirty="0"/>
              <a:t>Hydraulic Motor-Pump Piston: Rev Engineering</a:t>
            </a:r>
            <a:br>
              <a:rPr lang="en-US" dirty="0"/>
            </a:br>
            <a:r>
              <a:rPr lang="en-US" dirty="0"/>
              <a:t> Tinker AFB – 422</a:t>
            </a:r>
            <a:r>
              <a:rPr lang="en-US" baseline="30000" dirty="0"/>
              <a:t>nd</a:t>
            </a:r>
            <a:r>
              <a:rPr lang="en-US" dirty="0"/>
              <a:t> SCMS</a:t>
            </a:r>
          </a:p>
        </p:txBody>
      </p:sp>
      <p:sp>
        <p:nvSpPr>
          <p:cNvPr id="3" name="Content Placeholder 2"/>
          <p:cNvSpPr>
            <a:spLocks noGrp="1"/>
          </p:cNvSpPr>
          <p:nvPr>
            <p:ph type="body" idx="1"/>
          </p:nvPr>
        </p:nvSpPr>
        <p:spPr>
          <a:xfrm>
            <a:off x="1875563" y="3270805"/>
            <a:ext cx="8440873" cy="3098362"/>
          </a:xfrm>
        </p:spPr>
        <p:txBody>
          <a:bodyPr/>
          <a:lstStyle/>
          <a:p>
            <a:pPr marL="0" indent="0" algn="ctr">
              <a:buNone/>
            </a:pPr>
            <a:r>
              <a:rPr lang="en-US" sz="1600" dirty="0"/>
              <a:t>If you would like to participate in the Technical Discussion on:</a:t>
            </a:r>
          </a:p>
          <a:p>
            <a:pPr marL="0" indent="0" algn="ctr">
              <a:buNone/>
            </a:pPr>
            <a:r>
              <a:rPr lang="en-US" sz="1600" dirty="0">
                <a:solidFill>
                  <a:srgbClr val="FF0000"/>
                </a:solidFill>
              </a:rPr>
              <a:t>September 17, 2024</a:t>
            </a:r>
          </a:p>
          <a:p>
            <a:pPr marL="0" indent="0" algn="ctr">
              <a:buNone/>
            </a:pPr>
            <a:r>
              <a:rPr lang="en-US" sz="1600" dirty="0"/>
              <a:t>provide the following, NLT                            </a:t>
            </a:r>
          </a:p>
          <a:p>
            <a:pPr marL="0" indent="0" algn="ctr">
              <a:buNone/>
            </a:pPr>
            <a:r>
              <a:rPr lang="en-US" sz="1600" dirty="0">
                <a:solidFill>
                  <a:srgbClr val="FF0000"/>
                </a:solidFill>
              </a:rPr>
              <a:t>August 30, 2024</a:t>
            </a:r>
          </a:p>
          <a:p>
            <a:pPr marL="0" indent="0" algn="ctr">
              <a:buNone/>
            </a:pPr>
            <a:r>
              <a:rPr lang="en-US" sz="1600" dirty="0">
                <a:solidFill>
                  <a:srgbClr val="FF0000"/>
                </a:solidFill>
              </a:rPr>
              <a:t> </a:t>
            </a:r>
            <a:r>
              <a:rPr lang="en-US" sz="1600" dirty="0">
                <a:solidFill>
                  <a:srgbClr val="FF0000"/>
                </a:solidFill>
                <a:hlinkClick r:id="rId2"/>
              </a:rPr>
              <a:t>429SCMS.SASPO.Workflow@us.af.mil</a:t>
            </a:r>
            <a:endParaRPr lang="en-US" sz="1600" dirty="0">
              <a:solidFill>
                <a:srgbClr val="FF0000"/>
              </a:solidFill>
            </a:endParaRPr>
          </a:p>
          <a:p>
            <a:pPr marL="0" indent="0" algn="ctr">
              <a:buNone/>
            </a:pPr>
            <a:r>
              <a:rPr lang="en-US" sz="1600" dirty="0">
                <a:solidFill>
                  <a:srgbClr val="FF0000"/>
                </a:solidFill>
              </a:rPr>
              <a:t>-Company, -Address, -Name(s), -Email(s), -Phone,</a:t>
            </a:r>
          </a:p>
          <a:p>
            <a:pPr marL="0" indent="0" algn="ctr">
              <a:buNone/>
            </a:pPr>
            <a:r>
              <a:rPr lang="en-US" sz="1600" dirty="0">
                <a:solidFill>
                  <a:srgbClr val="FF0000"/>
                </a:solidFill>
              </a:rPr>
              <a:t> -Your questions for Engineering, and </a:t>
            </a:r>
          </a:p>
          <a:p>
            <a:pPr marL="0" indent="0" algn="ctr">
              <a:buNone/>
            </a:pPr>
            <a:r>
              <a:rPr lang="en-US" sz="1600" dirty="0">
                <a:solidFill>
                  <a:srgbClr val="FF0000"/>
                </a:solidFill>
              </a:rPr>
              <a:t>-Statement of Capabilities</a:t>
            </a:r>
            <a:endParaRPr lang="en-US" sz="1600"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315875"/>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600" dirty="0">
                <a:ea typeface="Calibri" panose="020F0502020204030204" pitchFamily="34" charset="0"/>
                <a:cs typeface="Times New Roman" panose="02020603050405020304" pitchFamily="18" charset="0"/>
              </a:rPr>
              <a:t>Interested vendors must be able to obtain a licensing agreement from the OEM</a:t>
            </a:r>
            <a:endParaRPr lang="en-US" sz="1600" dirty="0">
              <a:effectLst/>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cs typeface="Times New Roman" panose="02020603050405020304" pitchFamily="18" charset="0"/>
              </a:rPr>
              <a:t>Manufacturer is unable to meet current supply demands due to capacity.</a:t>
            </a:r>
            <a:endPar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4449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Hydraulic Motor-Pump Piston: Rev Engineering</a:t>
            </a:r>
            <a:br>
              <a:rPr lang="en-US" dirty="0"/>
            </a:br>
            <a:r>
              <a:rPr lang="en-US" dirty="0"/>
              <a:t> Tinker AFB – 422</a:t>
            </a:r>
            <a:r>
              <a:rPr lang="en-US" baseline="30000" dirty="0"/>
              <a:t>nd</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414099495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F-16</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Hydraulic Motor-Pump Piston</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1650-01-254-0045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737225GA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$246.05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$0.00</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780419816"/>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578191117"/>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0" i="0" u="none" strike="noStrike" kern="1200" cap="none" spc="0" normalizeH="0" baseline="0" noProof="0" dirty="0">
                <a:ln>
                  <a:noFill/>
                </a:ln>
                <a:solidFill>
                  <a:prstClr val="black"/>
                </a:solidFill>
                <a:effectLst/>
                <a:uLnTx/>
                <a:uFillTx/>
                <a:latin typeface="Arial"/>
                <a:ea typeface="+mn-ea"/>
                <a:cs typeface="+mn-cs"/>
              </a:rPr>
              <a:t>Complete Technical Data Package, Prototype, 3D Modeling Data, Testing Procedures.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429SCMS.SASPO.workflow@us.af.mil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Technical Discussion: </a:t>
            </a:r>
            <a:r>
              <a:rPr kumimoji="0" lang="en-US" sz="1400" b="0" i="0" u="none" strike="noStrike" kern="1200" cap="none" spc="0" normalizeH="0" baseline="0" noProof="0" dirty="0">
                <a:ln>
                  <a:noFill/>
                </a:ln>
                <a:solidFill>
                  <a:prstClr val="black"/>
                </a:solidFill>
                <a:effectLst/>
                <a:uLnTx/>
                <a:uFillTx/>
                <a:latin typeface="Arial"/>
                <a:ea typeface="+mn-ea"/>
                <a:cs typeface="+mn-cs"/>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3400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8" y="0"/>
            <a:ext cx="9390679" cy="1143000"/>
          </a:xfrm>
        </p:spPr>
        <p:txBody>
          <a:bodyPr/>
          <a:lstStyle/>
          <a:p>
            <a:r>
              <a:rPr lang="en-US" dirty="0"/>
              <a:t>Hydraulic Motor-Pump Piston: Rev Engineering</a:t>
            </a:r>
            <a:br>
              <a:rPr lang="en-US" dirty="0"/>
            </a:br>
            <a:r>
              <a:rPr lang="en-US" dirty="0"/>
              <a:t> Tinker AFB – 422</a:t>
            </a:r>
            <a:r>
              <a:rPr lang="en-US" baseline="30000" dirty="0"/>
              <a:t>nd</a:t>
            </a:r>
            <a:r>
              <a:rPr lang="en-US" dirty="0"/>
              <a:t> SCMS</a:t>
            </a:r>
          </a:p>
        </p:txBody>
      </p:sp>
      <p:sp>
        <p:nvSpPr>
          <p:cNvPr id="3" name="Content Placeholder 2"/>
          <p:cNvSpPr>
            <a:spLocks noGrp="1"/>
          </p:cNvSpPr>
          <p:nvPr>
            <p:ph type="body" idx="1"/>
          </p:nvPr>
        </p:nvSpPr>
        <p:spPr>
          <a:xfrm>
            <a:off x="1875563" y="3270805"/>
            <a:ext cx="8440873" cy="3098362"/>
          </a:xfrm>
        </p:spPr>
        <p:txBody>
          <a:bodyPr/>
          <a:lstStyle/>
          <a:p>
            <a:pPr marL="0" indent="0" algn="ctr">
              <a:buNone/>
            </a:pPr>
            <a:r>
              <a:rPr lang="en-US" sz="1600" dirty="0"/>
              <a:t>If you would like to participate in the Technical Discussion on:</a:t>
            </a:r>
          </a:p>
          <a:p>
            <a:pPr marL="0" indent="0" algn="ctr">
              <a:buNone/>
            </a:pPr>
            <a:r>
              <a:rPr lang="en-US" sz="1600" dirty="0">
                <a:solidFill>
                  <a:srgbClr val="FF0000"/>
                </a:solidFill>
              </a:rPr>
              <a:t>September 17, 2024</a:t>
            </a:r>
          </a:p>
          <a:p>
            <a:pPr marL="0" indent="0" algn="ctr">
              <a:buNone/>
            </a:pPr>
            <a:r>
              <a:rPr lang="en-US" sz="1600" dirty="0"/>
              <a:t>provide the following, NLT                            </a:t>
            </a:r>
          </a:p>
          <a:p>
            <a:pPr marL="0" indent="0" algn="ctr">
              <a:buNone/>
            </a:pPr>
            <a:r>
              <a:rPr lang="en-US" sz="1600" dirty="0">
                <a:solidFill>
                  <a:srgbClr val="FF0000"/>
                </a:solidFill>
              </a:rPr>
              <a:t>August 30, 2024</a:t>
            </a:r>
          </a:p>
          <a:p>
            <a:pPr marL="0" indent="0" algn="ctr">
              <a:buNone/>
            </a:pPr>
            <a:r>
              <a:rPr lang="en-US" sz="1600" dirty="0">
                <a:solidFill>
                  <a:srgbClr val="FF0000"/>
                </a:solidFill>
              </a:rPr>
              <a:t> </a:t>
            </a:r>
            <a:r>
              <a:rPr lang="en-US" sz="1600" dirty="0">
                <a:solidFill>
                  <a:srgbClr val="FF0000"/>
                </a:solidFill>
                <a:hlinkClick r:id="rId2"/>
              </a:rPr>
              <a:t>429SCMS.SASPO.Workflow@us.af.mil</a:t>
            </a:r>
            <a:endParaRPr lang="en-US" sz="1600" dirty="0">
              <a:solidFill>
                <a:srgbClr val="FF0000"/>
              </a:solidFill>
            </a:endParaRPr>
          </a:p>
          <a:p>
            <a:pPr marL="0" indent="0" algn="ctr">
              <a:buNone/>
            </a:pPr>
            <a:r>
              <a:rPr lang="en-US" sz="1600" dirty="0">
                <a:solidFill>
                  <a:srgbClr val="FF0000"/>
                </a:solidFill>
              </a:rPr>
              <a:t>-Company, -Address, -Name(s), -Email(s), -Phone,</a:t>
            </a:r>
          </a:p>
          <a:p>
            <a:pPr marL="0" indent="0" algn="ctr">
              <a:buNone/>
            </a:pPr>
            <a:r>
              <a:rPr lang="en-US" sz="1600" dirty="0">
                <a:solidFill>
                  <a:srgbClr val="FF0000"/>
                </a:solidFill>
              </a:rPr>
              <a:t> -Your questions for Engineering, and </a:t>
            </a:r>
          </a:p>
          <a:p>
            <a:pPr marL="0" indent="0" algn="ctr">
              <a:buNone/>
            </a:pPr>
            <a:r>
              <a:rPr lang="en-US" sz="1600" dirty="0">
                <a:solidFill>
                  <a:srgbClr val="FF0000"/>
                </a:solidFill>
              </a:rPr>
              <a:t>-Statement of Capabilities</a:t>
            </a:r>
            <a:endParaRPr lang="en-US" sz="1600"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Manufacturer is unable to meet current supply demands due to capacity.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05860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Hydraulic Motor-Pump Piston: Rev Engineering </a:t>
            </a:r>
            <a:br>
              <a:rPr lang="en-US" dirty="0"/>
            </a:br>
            <a:r>
              <a:rPr lang="en-US" dirty="0"/>
              <a:t> Tinker AFB – 422</a:t>
            </a:r>
            <a:r>
              <a:rPr lang="en-US" baseline="30000" dirty="0"/>
              <a:t>nd</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90032871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F-16</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Hydraulic Motor-Pump Piston</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1650-01-254-0046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737225GH</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$194.62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$0.00</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148607904"/>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698968230"/>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750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750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lang="en-US" sz="1000" b="1" spc="75" dirty="0">
                          <a:latin typeface="+mn-lt"/>
                          <a:cs typeface="Calibri"/>
                        </a:rPr>
                        <a:t>FY26:</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750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750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750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 </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0" i="0" u="none" strike="noStrike" kern="1200" cap="none" spc="0" normalizeH="0" baseline="0" noProof="0" dirty="0">
                <a:ln>
                  <a:noFill/>
                </a:ln>
                <a:solidFill>
                  <a:prstClr val="black"/>
                </a:solidFill>
                <a:effectLst/>
                <a:uLnTx/>
                <a:uFillTx/>
                <a:latin typeface="Arial"/>
                <a:ea typeface="+mn-ea"/>
                <a:cs typeface="+mn-cs"/>
              </a:rPr>
              <a:t>Complete Technical Data Package, Prototype, 3D Modeling Data, Testing Procedures.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429SCMS.SASPO.workflow@us.af.mil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Technical Discussion: </a:t>
            </a:r>
            <a:r>
              <a:rPr kumimoji="0" lang="en-US" sz="1400" b="0" i="0" u="none" strike="noStrike" kern="1200" cap="none" spc="0" normalizeH="0" baseline="0" noProof="0" dirty="0">
                <a:ln>
                  <a:noFill/>
                </a:ln>
                <a:solidFill>
                  <a:prstClr val="black"/>
                </a:solidFill>
                <a:effectLst/>
                <a:uLnTx/>
                <a:uFillTx/>
                <a:latin typeface="Arial"/>
                <a:ea typeface="+mn-ea"/>
                <a:cs typeface="+mn-cs"/>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1632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248" y="0"/>
            <a:ext cx="9535500" cy="1143000"/>
          </a:xfrm>
        </p:spPr>
        <p:txBody>
          <a:bodyPr/>
          <a:lstStyle/>
          <a:p>
            <a:r>
              <a:rPr lang="en-US" dirty="0"/>
              <a:t>Hydraulic Motor-Pump Piston: Rev Engineering</a:t>
            </a:r>
            <a:br>
              <a:rPr lang="en-US" dirty="0"/>
            </a:br>
            <a:r>
              <a:rPr lang="en-US" dirty="0"/>
              <a:t> Tinker AFB – 422</a:t>
            </a:r>
            <a:r>
              <a:rPr lang="en-US" baseline="30000" dirty="0"/>
              <a:t>nd</a:t>
            </a:r>
            <a:r>
              <a:rPr lang="en-US" dirty="0"/>
              <a:t> SCMS</a:t>
            </a:r>
          </a:p>
        </p:txBody>
      </p:sp>
      <p:sp>
        <p:nvSpPr>
          <p:cNvPr id="3" name="Content Placeholder 2"/>
          <p:cNvSpPr>
            <a:spLocks noGrp="1"/>
          </p:cNvSpPr>
          <p:nvPr>
            <p:ph type="body" idx="1"/>
          </p:nvPr>
        </p:nvSpPr>
        <p:spPr>
          <a:xfrm>
            <a:off x="1875563" y="3270805"/>
            <a:ext cx="8440873" cy="3098362"/>
          </a:xfrm>
        </p:spPr>
        <p:txBody>
          <a:bodyPr/>
          <a:lstStyle/>
          <a:p>
            <a:pPr marL="0" indent="0" algn="ctr">
              <a:buNone/>
            </a:pPr>
            <a:r>
              <a:rPr lang="en-US" sz="1600" dirty="0"/>
              <a:t>If you would like to participate in the Technical Discussion on:</a:t>
            </a:r>
          </a:p>
          <a:p>
            <a:pPr marL="0" indent="0" algn="ctr">
              <a:buNone/>
            </a:pPr>
            <a:r>
              <a:rPr lang="en-US" sz="1600" dirty="0">
                <a:solidFill>
                  <a:srgbClr val="FF0000"/>
                </a:solidFill>
              </a:rPr>
              <a:t>September 17, 2024</a:t>
            </a:r>
          </a:p>
          <a:p>
            <a:pPr marL="0" indent="0" algn="ctr">
              <a:buNone/>
            </a:pPr>
            <a:r>
              <a:rPr lang="en-US" sz="1600" dirty="0"/>
              <a:t>provide the following, NLT                            </a:t>
            </a:r>
          </a:p>
          <a:p>
            <a:pPr marL="0" indent="0" algn="ctr">
              <a:buNone/>
            </a:pPr>
            <a:r>
              <a:rPr lang="en-US" sz="1600" dirty="0">
                <a:solidFill>
                  <a:srgbClr val="FF0000"/>
                </a:solidFill>
              </a:rPr>
              <a:t>August 30, 2024</a:t>
            </a:r>
          </a:p>
          <a:p>
            <a:pPr marL="0" indent="0" algn="ctr">
              <a:buNone/>
            </a:pPr>
            <a:r>
              <a:rPr lang="en-US" sz="1600" dirty="0">
                <a:solidFill>
                  <a:srgbClr val="FF0000"/>
                </a:solidFill>
              </a:rPr>
              <a:t> </a:t>
            </a:r>
            <a:r>
              <a:rPr lang="en-US" sz="1600" dirty="0">
                <a:solidFill>
                  <a:srgbClr val="FF0000"/>
                </a:solidFill>
                <a:hlinkClick r:id="rId2"/>
              </a:rPr>
              <a:t>429SCMS.SASPO.Workflow@us.af.mil</a:t>
            </a:r>
            <a:endParaRPr lang="en-US" sz="1600" dirty="0">
              <a:solidFill>
                <a:srgbClr val="FF0000"/>
              </a:solidFill>
            </a:endParaRPr>
          </a:p>
          <a:p>
            <a:pPr marL="0" indent="0" algn="ctr">
              <a:buNone/>
            </a:pPr>
            <a:r>
              <a:rPr lang="en-US" sz="1600" dirty="0">
                <a:solidFill>
                  <a:srgbClr val="FF0000"/>
                </a:solidFill>
              </a:rPr>
              <a:t>-Company, -Address, -Name(s), -Email(s), -Phone,</a:t>
            </a:r>
          </a:p>
          <a:p>
            <a:pPr marL="0" indent="0" algn="ctr">
              <a:buNone/>
            </a:pPr>
            <a:r>
              <a:rPr lang="en-US" sz="1600" dirty="0">
                <a:solidFill>
                  <a:srgbClr val="FF0000"/>
                </a:solidFill>
              </a:rPr>
              <a:t> -Your questions for Engineering, and </a:t>
            </a:r>
          </a:p>
          <a:p>
            <a:pPr marL="0" indent="0" algn="ctr">
              <a:buNone/>
            </a:pPr>
            <a:r>
              <a:rPr lang="en-US" sz="1600" dirty="0">
                <a:solidFill>
                  <a:srgbClr val="FF0000"/>
                </a:solidFill>
              </a:rPr>
              <a:t>-Statement of Capabilities</a:t>
            </a:r>
            <a:endParaRPr lang="en-US" sz="1600"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600" dirty="0">
                <a:ea typeface="Calibri" panose="020F0502020204030204" pitchFamily="34" charset="0"/>
                <a:cs typeface="Times New Roman" panose="02020603050405020304" pitchFamily="18" charset="0"/>
              </a:rPr>
              <a:t>Interested vendors must be able to obtain a licensing agreement from the OEM</a:t>
            </a:r>
            <a:endParaRPr lang="en-US" sz="1600" dirty="0">
              <a:effectLst/>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cs typeface="Times New Roman" panose="02020603050405020304" pitchFamily="18" charset="0"/>
              </a:rPr>
              <a:t>Manufacturer is unable to meet current supply demands due to capacity.</a:t>
            </a:r>
            <a:endPar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9304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Hydraulic Motor-Pump Piston: Rev Engineering </a:t>
            </a:r>
            <a:br>
              <a:rPr lang="en-US" dirty="0"/>
            </a:br>
            <a:r>
              <a:rPr lang="en-US" dirty="0"/>
              <a:t> Tinker AFB – 422</a:t>
            </a:r>
            <a:r>
              <a:rPr lang="en-US" baseline="30000" dirty="0"/>
              <a:t>nd</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181741777"/>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F-16</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Hydraulic Motor-Pump Piston</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1650-01-254-0047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737225GD</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$39.01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$0.00</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774491056"/>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139746898"/>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750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750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750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750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750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0" i="0" u="none" strike="noStrike" kern="1200" cap="none" spc="0" normalizeH="0" baseline="0" noProof="0" dirty="0">
                <a:ln>
                  <a:noFill/>
                </a:ln>
                <a:solidFill>
                  <a:prstClr val="black"/>
                </a:solidFill>
                <a:effectLst/>
                <a:uLnTx/>
                <a:uFillTx/>
                <a:latin typeface="Arial"/>
                <a:ea typeface="+mn-ea"/>
                <a:cs typeface="+mn-cs"/>
              </a:rPr>
              <a:t>Complete Technical Data Package, Prototype, 3D Modeling Data, Testing Procedures.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429SCMS.SASPO.workflow@us.af.mil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Technical Discussion: </a:t>
            </a:r>
            <a:r>
              <a:rPr kumimoji="0" lang="en-US" sz="1400" b="0" i="0" u="none" strike="noStrike" kern="1200" cap="none" spc="0" normalizeH="0" baseline="0" noProof="0" dirty="0">
                <a:ln>
                  <a:noFill/>
                </a:ln>
                <a:solidFill>
                  <a:prstClr val="black"/>
                </a:solidFill>
                <a:effectLst/>
                <a:uLnTx/>
                <a:uFillTx/>
                <a:latin typeface="Arial"/>
                <a:ea typeface="+mn-ea"/>
                <a:cs typeface="+mn-cs"/>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5225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8" y="0"/>
            <a:ext cx="9390679" cy="1143000"/>
          </a:xfrm>
        </p:spPr>
        <p:txBody>
          <a:bodyPr/>
          <a:lstStyle/>
          <a:p>
            <a:r>
              <a:rPr lang="en-US" dirty="0"/>
              <a:t>Hydraulic Motor-Pump Piston: Rev Engineering </a:t>
            </a:r>
            <a:br>
              <a:rPr lang="en-US" dirty="0"/>
            </a:br>
            <a:r>
              <a:rPr lang="en-US" dirty="0"/>
              <a:t> Tinker AFB – 422</a:t>
            </a:r>
            <a:r>
              <a:rPr lang="en-US" baseline="30000" dirty="0"/>
              <a:t>nd</a:t>
            </a:r>
            <a:r>
              <a:rPr lang="en-US" dirty="0"/>
              <a:t> SCMS</a:t>
            </a:r>
          </a:p>
        </p:txBody>
      </p:sp>
      <p:sp>
        <p:nvSpPr>
          <p:cNvPr id="3" name="Content Placeholder 2"/>
          <p:cNvSpPr>
            <a:spLocks noGrp="1"/>
          </p:cNvSpPr>
          <p:nvPr>
            <p:ph type="body" idx="1"/>
          </p:nvPr>
        </p:nvSpPr>
        <p:spPr>
          <a:xfrm>
            <a:off x="1875563" y="3270805"/>
            <a:ext cx="8440873" cy="3098362"/>
          </a:xfrm>
        </p:spPr>
        <p:txBody>
          <a:bodyPr/>
          <a:lstStyle/>
          <a:p>
            <a:pPr marL="0" indent="0" algn="ctr">
              <a:buNone/>
            </a:pPr>
            <a:r>
              <a:rPr lang="en-US" sz="1600" dirty="0"/>
              <a:t>If you would like to participate in the Technical Discussion on:</a:t>
            </a:r>
          </a:p>
          <a:p>
            <a:pPr marL="0" indent="0" algn="ctr">
              <a:buNone/>
            </a:pPr>
            <a:r>
              <a:rPr lang="en-US" sz="1600" dirty="0">
                <a:solidFill>
                  <a:srgbClr val="FF0000"/>
                </a:solidFill>
              </a:rPr>
              <a:t>September 17, 2024</a:t>
            </a:r>
          </a:p>
          <a:p>
            <a:pPr marL="0" indent="0" algn="ctr">
              <a:buNone/>
            </a:pPr>
            <a:r>
              <a:rPr lang="en-US" sz="1600" dirty="0"/>
              <a:t>provide the following, NLT                            </a:t>
            </a:r>
          </a:p>
          <a:p>
            <a:pPr marL="0" indent="0" algn="ctr">
              <a:buNone/>
            </a:pPr>
            <a:r>
              <a:rPr lang="en-US" sz="1600" dirty="0">
                <a:solidFill>
                  <a:srgbClr val="FF0000"/>
                </a:solidFill>
              </a:rPr>
              <a:t>August 30, 2024</a:t>
            </a:r>
          </a:p>
          <a:p>
            <a:pPr marL="0" indent="0" algn="ctr">
              <a:buNone/>
            </a:pPr>
            <a:r>
              <a:rPr lang="en-US" sz="1600" dirty="0">
                <a:solidFill>
                  <a:srgbClr val="FF0000"/>
                </a:solidFill>
              </a:rPr>
              <a:t> </a:t>
            </a:r>
            <a:r>
              <a:rPr lang="en-US" sz="1600" dirty="0">
                <a:solidFill>
                  <a:srgbClr val="FF0000"/>
                </a:solidFill>
                <a:hlinkClick r:id="rId2"/>
              </a:rPr>
              <a:t>429SCMS.SASPO.Workflow@us.af.mil</a:t>
            </a:r>
            <a:endParaRPr lang="en-US" sz="1600" dirty="0">
              <a:solidFill>
                <a:srgbClr val="FF0000"/>
              </a:solidFill>
            </a:endParaRPr>
          </a:p>
          <a:p>
            <a:pPr marL="0" indent="0" algn="ctr">
              <a:buNone/>
            </a:pPr>
            <a:r>
              <a:rPr lang="en-US" sz="1600" dirty="0">
                <a:solidFill>
                  <a:srgbClr val="FF0000"/>
                </a:solidFill>
              </a:rPr>
              <a:t>-Company, -Address, -Name(s), -Email(s), -Phone,</a:t>
            </a:r>
          </a:p>
          <a:p>
            <a:pPr marL="0" indent="0" algn="ctr">
              <a:buNone/>
            </a:pPr>
            <a:r>
              <a:rPr lang="en-US" sz="1600" dirty="0">
                <a:solidFill>
                  <a:srgbClr val="FF0000"/>
                </a:solidFill>
              </a:rPr>
              <a:t> -Your questions for Engineering, and </a:t>
            </a:r>
          </a:p>
          <a:p>
            <a:pPr marL="0" indent="0" algn="ctr">
              <a:buNone/>
            </a:pPr>
            <a:r>
              <a:rPr lang="en-US" sz="1600" dirty="0">
                <a:solidFill>
                  <a:srgbClr val="FF0000"/>
                </a:solidFill>
              </a:rPr>
              <a:t>-Statement of Capabilities</a:t>
            </a:r>
            <a:endParaRPr lang="en-US" sz="1600"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600" dirty="0">
                <a:ea typeface="Calibri" panose="020F0502020204030204" pitchFamily="34" charset="0"/>
                <a:cs typeface="Times New Roman" panose="02020603050405020304" pitchFamily="18" charset="0"/>
              </a:rPr>
              <a:t>Interested vendors must be able to obtain a licensing agreement from the OEM</a:t>
            </a:r>
            <a:endParaRPr lang="en-US" sz="1600" dirty="0">
              <a:effectLst/>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cs typeface="Times New Roman" panose="02020603050405020304" pitchFamily="18" charset="0"/>
              </a:rPr>
              <a:t>Manufacturer is unable to meet current supply demands due to capacity</a:t>
            </a:r>
            <a:r>
              <a:rPr lang="en-US" sz="1400" dirty="0">
                <a:effectLst/>
                <a:cs typeface="Times New Roman" panose="02020603050405020304" pitchFamily="18" charset="0"/>
              </a:rPr>
              <a:t>.</a:t>
            </a: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3177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742" y="265622"/>
            <a:ext cx="4472952" cy="553998"/>
          </a:xfrm>
        </p:spPr>
        <p:txBody>
          <a:bodyPr/>
          <a:lstStyle/>
          <a:p>
            <a:pPr algn="r"/>
            <a:r>
              <a:rPr lang="en-US" sz="3600" i="1" dirty="0">
                <a:solidFill>
                  <a:schemeClr val="tx2"/>
                </a:solidFill>
              </a:rPr>
              <a:t>B-2</a:t>
            </a:r>
            <a:endParaRPr lang="en-US" sz="3600" dirty="0"/>
          </a:p>
        </p:txBody>
      </p:sp>
      <p:pic>
        <p:nvPicPr>
          <p:cNvPr id="7" name="Picture 6">
            <a:extLst>
              <a:ext uri="{FF2B5EF4-FFF2-40B4-BE49-F238E27FC236}">
                <a16:creationId xmlns:a16="http://schemas.microsoft.com/office/drawing/2014/main" id="{F7562E10-892A-3AD8-77CE-F101088DFB3B}"/>
              </a:ext>
            </a:extLst>
          </p:cNvPr>
          <p:cNvPicPr>
            <a:picLocks noChangeAspect="1"/>
          </p:cNvPicPr>
          <p:nvPr/>
        </p:nvPicPr>
        <p:blipFill>
          <a:blip r:embed="rId2"/>
          <a:stretch>
            <a:fillRect/>
          </a:stretch>
        </p:blipFill>
        <p:spPr>
          <a:xfrm>
            <a:off x="1371600" y="1143000"/>
            <a:ext cx="9158094" cy="5181597"/>
          </a:xfrm>
          <a:prstGeom prst="rect">
            <a:avLst/>
          </a:prstGeom>
        </p:spPr>
      </p:pic>
    </p:spTree>
    <p:extLst>
      <p:ext uri="{BB962C8B-B14F-4D97-AF65-F5344CB8AC3E}">
        <p14:creationId xmlns:p14="http://schemas.microsoft.com/office/powerpoint/2010/main" val="88228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10937"/>
            <a:ext cx="9559246" cy="1107996"/>
          </a:xfrm>
        </p:spPr>
        <p:txBody>
          <a:bodyPr/>
          <a:lstStyle/>
          <a:p>
            <a:r>
              <a:rPr lang="en-US" dirty="0"/>
              <a:t>Hydraulic Motor-Pump Piston: Rev Engineering</a:t>
            </a:r>
            <a:br>
              <a:rPr lang="en-US" dirty="0"/>
            </a:br>
            <a:r>
              <a:rPr lang="en-US" dirty="0"/>
              <a:t>Tinker AFB – 422</a:t>
            </a:r>
            <a:r>
              <a:rPr lang="en-US" baseline="30000" dirty="0"/>
              <a:t>nd</a:t>
            </a:r>
            <a:r>
              <a:rPr lang="en-US" dirty="0"/>
              <a:t> SCMS </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42870943"/>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F-16</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Hydraulic Motor-Pump Piston</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1650-01-706-3382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766499G3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$296.94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$0.00</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003167958"/>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4</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56041887"/>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4374</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4374</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4374</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4374</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4374</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 </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Arial"/>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0" i="0" u="none" strike="noStrike" kern="1200" cap="none" spc="0" normalizeH="0" baseline="0" noProof="0" dirty="0">
                <a:ln>
                  <a:noFill/>
                </a:ln>
                <a:solidFill>
                  <a:prstClr val="black"/>
                </a:solidFill>
                <a:effectLst/>
                <a:uLnTx/>
                <a:uFillTx/>
                <a:latin typeface="Arial"/>
                <a:ea typeface="+mn-ea"/>
                <a:cs typeface="+mn-cs"/>
              </a:rPr>
              <a:t>Complete Technical Data Package, Prototype, 3D Modeling Data, Testing Procedures.</a:t>
            </a:r>
          </a:p>
          <a:p>
            <a:pPr marR="0" lvl="0" algn="l" defTabSz="914400" rtl="0" eaLnBrk="1" fontAlgn="base" latinLnBrk="0" hangingPunct="1">
              <a:lnSpc>
                <a:spcPct val="100000"/>
              </a:lnSpc>
              <a:spcBef>
                <a:spcPct val="0"/>
              </a:spcBef>
              <a:spcAft>
                <a:spcPct val="0"/>
              </a:spcAft>
              <a:buClrTx/>
              <a:buSzTx/>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429SCMS.SASPO.workflow@us.af.mil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Technical Discussion: </a:t>
            </a:r>
            <a:r>
              <a:rPr kumimoji="0" lang="en-US" sz="1400" b="0" i="0" u="none" strike="noStrike" kern="1200" cap="none" spc="0" normalizeH="0" baseline="0" noProof="0" dirty="0">
                <a:ln>
                  <a:noFill/>
                </a:ln>
                <a:solidFill>
                  <a:prstClr val="black"/>
                </a:solidFill>
                <a:effectLst/>
                <a:uLnTx/>
                <a:uFillTx/>
                <a:latin typeface="Arial"/>
                <a:ea typeface="+mn-ea"/>
                <a:cs typeface="+mn-cs"/>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4823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8" y="0"/>
            <a:ext cx="9390679" cy="1143000"/>
          </a:xfrm>
        </p:spPr>
        <p:txBody>
          <a:bodyPr/>
          <a:lstStyle/>
          <a:p>
            <a:r>
              <a:rPr lang="en-US" dirty="0"/>
              <a:t>Hydraulic Motor-Pump Piston: Rev Engineering</a:t>
            </a:r>
            <a:br>
              <a:rPr lang="en-US" dirty="0"/>
            </a:br>
            <a:r>
              <a:rPr lang="en-US" dirty="0"/>
              <a:t>Tinker AFB – 422</a:t>
            </a:r>
            <a:r>
              <a:rPr lang="en-US" baseline="30000" dirty="0"/>
              <a:t>nd</a:t>
            </a:r>
            <a:r>
              <a:rPr lang="en-US" dirty="0"/>
              <a:t> SCMS </a:t>
            </a:r>
          </a:p>
        </p:txBody>
      </p:sp>
      <p:sp>
        <p:nvSpPr>
          <p:cNvPr id="3" name="Content Placeholder 2"/>
          <p:cNvSpPr>
            <a:spLocks noGrp="1"/>
          </p:cNvSpPr>
          <p:nvPr>
            <p:ph type="body" idx="1"/>
          </p:nvPr>
        </p:nvSpPr>
        <p:spPr>
          <a:xfrm>
            <a:off x="1875563" y="3270805"/>
            <a:ext cx="8440873" cy="3098362"/>
          </a:xfrm>
        </p:spPr>
        <p:txBody>
          <a:bodyPr/>
          <a:lstStyle/>
          <a:p>
            <a:pPr marL="0" indent="0" algn="ctr">
              <a:buNone/>
            </a:pPr>
            <a:r>
              <a:rPr lang="en-US" sz="1600" dirty="0"/>
              <a:t>If you would like to participate in the Technical Discussion on:</a:t>
            </a:r>
          </a:p>
          <a:p>
            <a:pPr marL="0" indent="0" algn="ctr">
              <a:buNone/>
            </a:pPr>
            <a:r>
              <a:rPr lang="en-US" sz="1600" dirty="0">
                <a:solidFill>
                  <a:srgbClr val="FF0000"/>
                </a:solidFill>
              </a:rPr>
              <a:t>September 17, 2024</a:t>
            </a:r>
          </a:p>
          <a:p>
            <a:pPr marL="0" indent="0" algn="ctr">
              <a:buNone/>
            </a:pPr>
            <a:r>
              <a:rPr lang="en-US" sz="1600" dirty="0"/>
              <a:t>provide the following, NLT                            </a:t>
            </a:r>
          </a:p>
          <a:p>
            <a:pPr marL="0" indent="0" algn="ctr">
              <a:buNone/>
            </a:pPr>
            <a:r>
              <a:rPr lang="en-US" sz="1600" dirty="0">
                <a:solidFill>
                  <a:srgbClr val="FF0000"/>
                </a:solidFill>
              </a:rPr>
              <a:t>August 30, 2024</a:t>
            </a:r>
          </a:p>
          <a:p>
            <a:pPr marL="0" indent="0" algn="ctr">
              <a:buNone/>
            </a:pPr>
            <a:r>
              <a:rPr lang="en-US" sz="1600" dirty="0">
                <a:solidFill>
                  <a:srgbClr val="FF0000"/>
                </a:solidFill>
              </a:rPr>
              <a:t> </a:t>
            </a:r>
            <a:r>
              <a:rPr lang="en-US" sz="1600" dirty="0">
                <a:solidFill>
                  <a:srgbClr val="FF0000"/>
                </a:solidFill>
                <a:hlinkClick r:id="rId2"/>
              </a:rPr>
              <a:t>429SCMS.SASPO.Workflow@us.af.mil</a:t>
            </a:r>
            <a:endParaRPr lang="en-US" sz="1600" dirty="0">
              <a:solidFill>
                <a:srgbClr val="FF0000"/>
              </a:solidFill>
            </a:endParaRPr>
          </a:p>
          <a:p>
            <a:pPr marL="0" indent="0" algn="ctr">
              <a:buNone/>
            </a:pPr>
            <a:r>
              <a:rPr lang="en-US" sz="1600" dirty="0">
                <a:solidFill>
                  <a:srgbClr val="FF0000"/>
                </a:solidFill>
              </a:rPr>
              <a:t>-Company, -Address, -Name(s), -Email(s), -Phone,</a:t>
            </a:r>
          </a:p>
          <a:p>
            <a:pPr marL="0" indent="0" algn="ctr">
              <a:buNone/>
            </a:pPr>
            <a:r>
              <a:rPr lang="en-US" sz="1600" dirty="0">
                <a:solidFill>
                  <a:srgbClr val="FF0000"/>
                </a:solidFill>
              </a:rPr>
              <a:t> -Your questions for Engineering, and </a:t>
            </a:r>
          </a:p>
          <a:p>
            <a:pPr marL="0" indent="0" algn="ctr">
              <a:buNone/>
            </a:pPr>
            <a:r>
              <a:rPr lang="en-US" sz="1600" dirty="0">
                <a:solidFill>
                  <a:srgbClr val="FF0000"/>
                </a:solidFill>
              </a:rPr>
              <a:t>-Statement of Capabilities</a:t>
            </a:r>
            <a:endParaRPr lang="en-US" sz="1600"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ea typeface="+mn-ea"/>
                <a:cs typeface="+mn-cs"/>
              </a:rPr>
              <a:t>Additional Comments</a:t>
            </a: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Manufacturer is unable to meet current supply demands due to capacity</a:t>
            </a:r>
            <a:r>
              <a:rPr kumimoji="0" lang="en-US" sz="1600" b="0" i="0" u="none" strike="noStrike" kern="1200" cap="none" spc="0" normalizeH="0" baseline="0" noProof="0" dirty="0">
                <a:ln>
                  <a:noFill/>
                </a:ln>
                <a:solidFill>
                  <a:prstClr val="black"/>
                </a:solidFill>
                <a:effectLst/>
                <a:highlight>
                  <a:srgbClr val="FFFF00"/>
                </a:highlight>
                <a:uLnTx/>
                <a:uFillTx/>
                <a:ea typeface="+mn-ea"/>
                <a:cs typeface="+mn-cs"/>
              </a:rPr>
              <a:t>.</a:t>
            </a:r>
            <a:endParaRPr kumimoji="0" lang="en-US" sz="1600" b="0" i="0" u="none" strike="noStrike" kern="1200" cap="none" spc="0" normalizeH="0" baseline="0" noProof="0" dirty="0">
              <a:ln>
                <a:noFill/>
              </a:ln>
              <a:solidFill>
                <a:prstClr val="black"/>
              </a:solidFill>
              <a:effectLst/>
              <a:highlight>
                <a:srgbClr val="FFFF00"/>
              </a:highlight>
              <a:uLnTx/>
              <a:uFillTx/>
              <a:ea typeface="Calibri" panose="020F0502020204030204" pitchFamily="34" charset="0"/>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19667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Hydraulic Motor-Pump Piston: Rev Engineering</a:t>
            </a:r>
            <a:br>
              <a:rPr lang="en-US" dirty="0"/>
            </a:br>
            <a:r>
              <a:rPr lang="en-US" dirty="0"/>
              <a:t>Tinker AFB – 422</a:t>
            </a:r>
            <a:r>
              <a:rPr lang="en-US" baseline="30000" dirty="0"/>
              <a:t>nd</a:t>
            </a:r>
            <a:r>
              <a:rPr lang="en-US" dirty="0"/>
              <a:t> SCMS </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89045522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F-16</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Hydraulic Motor-Pump Piston</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1650-01-706-1551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766499G1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$595.67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$0.00</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147649016"/>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Steel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0.44 IN Dia. X 1.23 </a:t>
                      </a:r>
                      <a:r>
                        <a:rPr lang="en-US" sz="1200" b="1">
                          <a:solidFill>
                            <a:schemeClr val="tx1"/>
                          </a:solidFill>
                          <a:latin typeface="+mn-lt"/>
                          <a:ea typeface="+mn-ea"/>
                          <a:cs typeface="Calibri"/>
                        </a:rPr>
                        <a:t>IN Length</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445251792"/>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4374</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4374</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4374</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4374</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4374</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Arial"/>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0" i="0" u="none" strike="noStrike" kern="1200" cap="none" spc="0" normalizeH="0" baseline="0" noProof="0" dirty="0">
                <a:ln>
                  <a:noFill/>
                </a:ln>
                <a:solidFill>
                  <a:prstClr val="black"/>
                </a:solidFill>
                <a:effectLst/>
                <a:uLnTx/>
                <a:uFillTx/>
                <a:latin typeface="Arial"/>
                <a:ea typeface="+mn-ea"/>
                <a:cs typeface="+mn-cs"/>
              </a:rPr>
              <a:t>Complete Technical Data Package, Prototype, 3D Modeling Data, Testing Procedures.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429SCMS.SASPO.workflow@us.af.mil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Technical Discussion: </a:t>
            </a:r>
            <a:r>
              <a:rPr kumimoji="0" lang="en-US" sz="1400" b="0" i="0" u="none" strike="noStrike" kern="1200" cap="none" spc="0" normalizeH="0" baseline="0" noProof="0" dirty="0">
                <a:ln>
                  <a:noFill/>
                </a:ln>
                <a:solidFill>
                  <a:prstClr val="black"/>
                </a:solidFill>
                <a:effectLst/>
                <a:uLnTx/>
                <a:uFillTx/>
                <a:latin typeface="Arial"/>
                <a:ea typeface="+mn-ea"/>
                <a:cs typeface="+mn-cs"/>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81128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658" y="0"/>
            <a:ext cx="9390679" cy="1143000"/>
          </a:xfrm>
        </p:spPr>
        <p:txBody>
          <a:bodyPr/>
          <a:lstStyle/>
          <a:p>
            <a:r>
              <a:rPr lang="en-US" dirty="0"/>
              <a:t>Hydraulic Motor-Pump Piston: Rev Engineering</a:t>
            </a:r>
            <a:br>
              <a:rPr lang="en-US" dirty="0"/>
            </a:br>
            <a:r>
              <a:rPr lang="en-US" dirty="0"/>
              <a:t>Tinker AFB – 422</a:t>
            </a:r>
            <a:r>
              <a:rPr lang="en-US" baseline="30000" dirty="0"/>
              <a:t>nd</a:t>
            </a:r>
            <a:r>
              <a:rPr lang="en-US" dirty="0"/>
              <a:t> SCMS </a:t>
            </a:r>
          </a:p>
        </p:txBody>
      </p:sp>
      <p:sp>
        <p:nvSpPr>
          <p:cNvPr id="3" name="Content Placeholder 2"/>
          <p:cNvSpPr>
            <a:spLocks noGrp="1"/>
          </p:cNvSpPr>
          <p:nvPr>
            <p:ph type="body" idx="1"/>
          </p:nvPr>
        </p:nvSpPr>
        <p:spPr>
          <a:xfrm>
            <a:off x="1875563" y="3270805"/>
            <a:ext cx="8440873" cy="3098362"/>
          </a:xfrm>
        </p:spPr>
        <p:txBody>
          <a:bodyPr/>
          <a:lstStyle/>
          <a:p>
            <a:pPr marL="0" indent="0" algn="ctr">
              <a:buNone/>
            </a:pPr>
            <a:r>
              <a:rPr lang="en-US" sz="1600" dirty="0"/>
              <a:t>If you would like to participate in the Technical Discussion on:</a:t>
            </a:r>
          </a:p>
          <a:p>
            <a:pPr marL="0" indent="0" algn="ctr">
              <a:buNone/>
            </a:pPr>
            <a:r>
              <a:rPr lang="en-US" sz="1600" dirty="0">
                <a:solidFill>
                  <a:srgbClr val="FF0000"/>
                </a:solidFill>
              </a:rPr>
              <a:t>September 17, 2024</a:t>
            </a:r>
          </a:p>
          <a:p>
            <a:pPr marL="0" indent="0" algn="ctr">
              <a:buNone/>
            </a:pPr>
            <a:r>
              <a:rPr lang="en-US" sz="1600" dirty="0"/>
              <a:t>provide the following, NLT                            </a:t>
            </a:r>
          </a:p>
          <a:p>
            <a:pPr marL="0" indent="0" algn="ctr">
              <a:buNone/>
            </a:pPr>
            <a:r>
              <a:rPr lang="en-US" sz="1600" dirty="0">
                <a:solidFill>
                  <a:srgbClr val="FF0000"/>
                </a:solidFill>
              </a:rPr>
              <a:t>August 30, 2024</a:t>
            </a:r>
          </a:p>
          <a:p>
            <a:pPr marL="0" indent="0" algn="ctr">
              <a:buNone/>
            </a:pPr>
            <a:r>
              <a:rPr lang="en-US" sz="1600" dirty="0">
                <a:solidFill>
                  <a:srgbClr val="FF0000"/>
                </a:solidFill>
              </a:rPr>
              <a:t> </a:t>
            </a:r>
            <a:r>
              <a:rPr lang="en-US" sz="1600" dirty="0">
                <a:solidFill>
                  <a:srgbClr val="FF0000"/>
                </a:solidFill>
                <a:hlinkClick r:id="rId2"/>
              </a:rPr>
              <a:t>429SCMS.SASPO.Workflow@us.af.mil</a:t>
            </a:r>
            <a:endParaRPr lang="en-US" sz="1600" dirty="0">
              <a:solidFill>
                <a:srgbClr val="FF0000"/>
              </a:solidFill>
            </a:endParaRPr>
          </a:p>
          <a:p>
            <a:pPr marL="0" indent="0" algn="ctr">
              <a:buNone/>
            </a:pPr>
            <a:r>
              <a:rPr lang="en-US" sz="1600" dirty="0">
                <a:solidFill>
                  <a:srgbClr val="FF0000"/>
                </a:solidFill>
              </a:rPr>
              <a:t>-Company, -Address, -Name(s), -Email(s), -Phone,</a:t>
            </a:r>
          </a:p>
          <a:p>
            <a:pPr marL="0" indent="0" algn="ctr">
              <a:buNone/>
            </a:pPr>
            <a:r>
              <a:rPr lang="en-US" sz="1600" dirty="0">
                <a:solidFill>
                  <a:srgbClr val="FF0000"/>
                </a:solidFill>
              </a:rPr>
              <a:t> -Your questions for Engineering, and </a:t>
            </a:r>
          </a:p>
          <a:p>
            <a:pPr marL="0" indent="0" algn="ctr">
              <a:buNone/>
            </a:pPr>
            <a:r>
              <a:rPr lang="en-US" sz="1600" dirty="0">
                <a:solidFill>
                  <a:srgbClr val="FF0000"/>
                </a:solidFill>
              </a:rPr>
              <a:t>-Statement of Capabilities</a:t>
            </a:r>
            <a:endParaRPr lang="en-US" sz="1600" dirty="0"/>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Arial"/>
                <a:ea typeface="+mn-ea"/>
                <a:cs typeface="+mn-cs"/>
              </a:rPr>
              <a:t>Manufacturer is unable to meet current supply demands due to capacity.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80314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25408" y="0"/>
            <a:ext cx="9941183" cy="1661993"/>
          </a:xfrm>
        </p:spPr>
        <p:txBody>
          <a:bodyPr/>
          <a:lstStyle/>
          <a:p>
            <a:r>
              <a:rPr lang="en-US" dirty="0"/>
              <a:t>Cylinder Block Unit, </a:t>
            </a:r>
            <a:r>
              <a:rPr lang="en-US" dirty="0" err="1"/>
              <a:t>Hyd</a:t>
            </a:r>
            <a:r>
              <a:rPr lang="en-US" dirty="0"/>
              <a:t> Motor-Pump: Mkt Research  </a:t>
            </a:r>
            <a:br>
              <a:rPr lang="en-US" dirty="0"/>
            </a:br>
            <a:r>
              <a:rPr lang="en-US" dirty="0"/>
              <a:t> Tinker AFB – 422</a:t>
            </a:r>
            <a:r>
              <a:rPr lang="en-US" baseline="30000" dirty="0"/>
              <a:t>nd</a:t>
            </a:r>
            <a:r>
              <a:rPr lang="en-US" dirty="0"/>
              <a:t> SCMS </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463104929"/>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solidFill>
                            <a:schemeClr val="tx1"/>
                          </a:solidFill>
                          <a:latin typeface="+mn-lt"/>
                          <a:cs typeface="Calibri"/>
                        </a:rPr>
                        <a:t>F-16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Cylinder Block Unit, Hydraulic Motor-Pump</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1650-01-254-0116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714051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94986260"/>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Steel –MS 11.14 and bronze - Bonded</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1.95” ± .005” – Width 1.474 + .000 -.010 - Height</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4078957972"/>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3214</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1860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1860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1860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1860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lang="en-US" sz="1000" b="1" spc="75" dirty="0">
                          <a:latin typeface="+mn-lt"/>
                          <a:cs typeface="Calibri"/>
                        </a:rPr>
                        <a:t>FY25:</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 </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Capabilities Statement to </a:t>
            </a:r>
            <a:r>
              <a:rPr kumimoji="0" lang="en-US" sz="1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429SCMS.SASPO.Workflow@us.af.mil</a:t>
            </a:r>
            <a:r>
              <a:rPr kumimoji="0" lang="en-US" sz="1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No Source Approval Request (SAR) Package required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200" dirty="0">
              <a:solidFill>
                <a:prstClr val="black"/>
              </a:solidFill>
              <a:latin typeface="Arial"/>
              <a:cs typeface="Calibri" panose="020F0502020204030204" pitchFamily="34" charset="0"/>
            </a:endParaRPr>
          </a:p>
          <a:p>
            <a:pPr marL="285750" indent="-285750" fontAlgn="base">
              <a:spcBef>
                <a:spcPct val="0"/>
              </a:spcBef>
              <a:spcAft>
                <a:spcPct val="0"/>
              </a:spcAft>
              <a:buFont typeface="Arial" panose="020B0604020202020204" pitchFamily="34" charset="0"/>
              <a:buChar char="•"/>
              <a:defRPr/>
            </a:pPr>
            <a:r>
              <a:rPr lang="en-US" sz="1200" dirty="0">
                <a:ea typeface="Calibri" panose="020F0502020204030204" pitchFamily="34" charset="0"/>
                <a:cs typeface="Times New Roman" panose="02020603050405020304" pitchFamily="18" charset="0"/>
              </a:rPr>
              <a:t>Interested vendors must be able to obtain a licensing agreement from the OEM</a:t>
            </a:r>
            <a:endParaRPr lang="en-US" sz="1200" dirty="0">
              <a:effectLst/>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95466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286541" y="77305"/>
            <a:ext cx="9364526" cy="553998"/>
          </a:xfrm>
        </p:spPr>
        <p:txBody>
          <a:bodyPr/>
          <a:lstStyle/>
          <a:p>
            <a:pPr algn="r"/>
            <a:r>
              <a:rPr lang="en-US" sz="3600" i="1" dirty="0">
                <a:solidFill>
                  <a:srgbClr val="151C77"/>
                </a:solidFill>
              </a:rPr>
              <a:t>KC-135</a:t>
            </a:r>
          </a:p>
        </p:txBody>
      </p:sp>
      <p:sp>
        <p:nvSpPr>
          <p:cNvPr id="2" name="Slide Number Placeholder 1"/>
          <p:cNvSpPr>
            <a:spLocks noGrp="1"/>
          </p:cNvSpPr>
          <p:nvPr>
            <p:ph type="sldNum" sz="quarter" idx="11"/>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baseline="0">
                <a:solidFill>
                  <a:schemeClr val="bg1">
                    <a:lumMod val="50000"/>
                  </a:schemeClr>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pic>
        <p:nvPicPr>
          <p:cNvPr id="5" name="Picture 4" descr="A jet flying in the sky&#10;&#10;Description automatically generated with medium confidence">
            <a:extLst>
              <a:ext uri="{FF2B5EF4-FFF2-40B4-BE49-F238E27FC236}">
                <a16:creationId xmlns:a16="http://schemas.microsoft.com/office/drawing/2014/main" id="{5CF0228B-1892-68E1-296B-9691082CD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405" y="1115609"/>
            <a:ext cx="8182095" cy="5285191"/>
          </a:xfrm>
          <a:prstGeom prst="rect">
            <a:avLst/>
          </a:prstGeom>
        </p:spPr>
      </p:pic>
    </p:spTree>
    <p:extLst>
      <p:ext uri="{BB962C8B-B14F-4D97-AF65-F5344CB8AC3E}">
        <p14:creationId xmlns:p14="http://schemas.microsoft.com/office/powerpoint/2010/main" val="1236305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091821" y="0"/>
            <a:ext cx="9559246" cy="1107996"/>
          </a:xfrm>
        </p:spPr>
        <p:txBody>
          <a:bodyPr/>
          <a:lstStyle/>
          <a:p>
            <a:pPr algn="r"/>
            <a:r>
              <a:rPr lang="en-US" sz="3600" i="1" dirty="0">
                <a:solidFill>
                  <a:srgbClr val="002060"/>
                </a:solidFill>
              </a:rPr>
              <a:t>APU Turbine Engine: AS - Repair</a:t>
            </a:r>
            <a:br>
              <a:rPr lang="en-US" sz="3600" i="1" dirty="0">
                <a:solidFill>
                  <a:srgbClr val="002060"/>
                </a:solidFill>
              </a:rPr>
            </a:br>
            <a:r>
              <a:rPr lang="en-US" sz="3600" i="1" dirty="0">
                <a:solidFill>
                  <a:srgbClr val="002060"/>
                </a:solidFill>
              </a:rPr>
              <a:t> Hill AFB – 419</a:t>
            </a:r>
            <a:r>
              <a:rPr lang="en-US" sz="3600" i="1" baseline="30000" dirty="0">
                <a:solidFill>
                  <a:srgbClr val="002060"/>
                </a:solidFill>
              </a:rPr>
              <a:t>th</a:t>
            </a:r>
            <a:r>
              <a:rPr lang="en-US" sz="3600" i="1" dirty="0">
                <a:solidFill>
                  <a:srgbClr val="002060"/>
                </a:solidFill>
              </a:rPr>
              <a:t> SCMS</a:t>
            </a:r>
          </a:p>
        </p:txBody>
      </p:sp>
      <p:sp>
        <p:nvSpPr>
          <p:cNvPr id="2" name="Slide Number Placeholder 1"/>
          <p:cNvSpPr>
            <a:spLocks noGrp="1"/>
          </p:cNvSpPr>
          <p:nvPr>
            <p:ph type="sldNum" sz="quarter" idx="11"/>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baseline="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lang="en-US" smtClean="0">
                <a:solidFill>
                  <a:srgbClr val="FFFFFF">
                    <a:lumMod val="50000"/>
                  </a:srgbClr>
                </a:solidFill>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193238688"/>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Arial" panose="020B0604020202020204" pitchFamily="34" charset="0"/>
                          <a:cs typeface="Arial" panose="020B0604020202020204" pitchFamily="34" charset="0"/>
                        </a:rPr>
                        <a:t>MD:</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Arial" panose="020B0604020202020204" pitchFamily="34" charset="0"/>
                          <a:cs typeface="Arial" panose="020B0604020202020204" pitchFamily="34" charset="0"/>
                        </a:rPr>
                        <a:t>KC-135</a:t>
                      </a:r>
                      <a:endParaRPr sz="1200" b="1" dirty="0">
                        <a:solidFill>
                          <a:schemeClr val="tx1"/>
                        </a:solidFill>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Arial" panose="020B0604020202020204" pitchFamily="34" charset="0"/>
                          <a:cs typeface="Arial" panose="020B0604020202020204" pitchFamily="34" charset="0"/>
                        </a:rPr>
                        <a:t>TMS:</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Arial" panose="020B0604020202020204" pitchFamily="34" charset="0"/>
                          <a:cs typeface="Arial" panose="020B0604020202020204" pitchFamily="34" charset="0"/>
                        </a:rPr>
                        <a:t>N/A</a:t>
                      </a:r>
                      <a:endParaRPr sz="1200" b="1" dirty="0">
                        <a:solidFill>
                          <a:schemeClr val="tx1"/>
                        </a:solidFill>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Arial" panose="020B0604020202020204" pitchFamily="34" charset="0"/>
                          <a:cs typeface="Arial" panose="020B0604020202020204" pitchFamily="34" charset="0"/>
                        </a:rPr>
                        <a:t>N</a:t>
                      </a:r>
                      <a:r>
                        <a:rPr lang="en-US" sz="1200" b="1" spc="90" dirty="0">
                          <a:latin typeface="Arial" panose="020B0604020202020204" pitchFamily="34" charset="0"/>
                          <a:cs typeface="Arial" panose="020B0604020202020204" pitchFamily="34" charset="0"/>
                        </a:rPr>
                        <a:t>oun</a:t>
                      </a:r>
                      <a:r>
                        <a:rPr sz="1200" b="1" spc="9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Arial" panose="020B0604020202020204" pitchFamily="34" charset="0"/>
                          <a:cs typeface="Arial" panose="020B0604020202020204" pitchFamily="34" charset="0"/>
                        </a:rPr>
                        <a:t>Auxiliary Power Unit (APU) Turbine Engine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Arial" panose="020B0604020202020204" pitchFamily="34" charset="0"/>
                          <a:cs typeface="Arial" panose="020B0604020202020204" pitchFamily="34" charset="0"/>
                        </a:rPr>
                        <a:t>NSN:</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Arial" panose="020B0604020202020204" pitchFamily="34" charset="0"/>
                          <a:cs typeface="Arial" panose="020B0604020202020204" pitchFamily="34" charset="0"/>
                        </a:rPr>
                        <a:t>2835-01-607-1588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Arial" panose="020B0604020202020204" pitchFamily="34" charset="0"/>
                          <a:cs typeface="Arial" panose="020B0604020202020204" pitchFamily="34" charset="0"/>
                        </a:rPr>
                        <a:t>P/N:</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161331-135A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Arial" panose="020B0604020202020204" pitchFamily="34" charset="0"/>
                          <a:cs typeface="Arial" panose="020B0604020202020204" pitchFamily="34" charset="0"/>
                        </a:rPr>
                        <a:t>Forecasted </a:t>
                      </a:r>
                      <a:r>
                        <a:rPr sz="1200" b="1" spc="100" dirty="0">
                          <a:latin typeface="Arial" panose="020B0604020202020204" pitchFamily="34" charset="0"/>
                          <a:cs typeface="Arial" panose="020B0604020202020204" pitchFamily="34" charset="0"/>
                        </a:rPr>
                        <a:t>Buy</a:t>
                      </a:r>
                      <a:r>
                        <a:rPr sz="1200" b="1" spc="-30" dirty="0">
                          <a:latin typeface="Arial" panose="020B0604020202020204" pitchFamily="34" charset="0"/>
                          <a:cs typeface="Arial" panose="020B0604020202020204" pitchFamily="34" charset="0"/>
                        </a:rPr>
                        <a:t> </a:t>
                      </a:r>
                      <a:r>
                        <a:rPr sz="1200" b="1" spc="75" dirty="0">
                          <a:latin typeface="Arial" panose="020B0604020202020204" pitchFamily="34" charset="0"/>
                          <a:cs typeface="Arial" panose="020B0604020202020204" pitchFamily="34" charset="0"/>
                        </a:rPr>
                        <a:t>Price:</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$436,796.59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Arial" panose="020B0604020202020204" pitchFamily="34" charset="0"/>
                          <a:cs typeface="Arial" panose="020B0604020202020204" pitchFamily="34" charset="0"/>
                        </a:rPr>
                        <a:t>Forecasted </a:t>
                      </a:r>
                      <a:r>
                        <a:rPr sz="1200" b="1" spc="85" dirty="0">
                          <a:latin typeface="Arial" panose="020B0604020202020204" pitchFamily="34" charset="0"/>
                          <a:cs typeface="Arial" panose="020B0604020202020204" pitchFamily="34" charset="0"/>
                        </a:rPr>
                        <a:t>Repair</a:t>
                      </a:r>
                      <a:r>
                        <a:rPr sz="1200" b="1" spc="-10" dirty="0">
                          <a:latin typeface="Arial" panose="020B0604020202020204" pitchFamily="34" charset="0"/>
                          <a:cs typeface="Arial" panose="020B0604020202020204" pitchFamily="34" charset="0"/>
                        </a:rPr>
                        <a:t> </a:t>
                      </a:r>
                      <a:r>
                        <a:rPr sz="1200" b="1" spc="80" dirty="0">
                          <a:latin typeface="Arial" panose="020B0604020202020204" pitchFamily="34" charset="0"/>
                          <a:cs typeface="Arial" panose="020B0604020202020204" pitchFamily="34" charset="0"/>
                        </a:rPr>
                        <a:t>Cost: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$327,581.07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Arial" panose="020B0604020202020204" pitchFamily="34" charset="0"/>
                          <a:cs typeface="Arial" panose="020B0604020202020204" pitchFamily="34" charset="0"/>
                        </a:rPr>
                        <a:t>AAC:</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C</a:t>
                      </a:r>
                      <a:endParaRPr sz="12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Arial" panose="020B0604020202020204" pitchFamily="34" charset="0"/>
                          <a:cs typeface="Arial" panose="020B0604020202020204" pitchFamily="34" charset="0"/>
                        </a:rPr>
                        <a:t>Unserv</a:t>
                      </a:r>
                      <a:r>
                        <a:rPr lang="en-US" sz="1200" b="1" spc="80" dirty="0">
                          <a:latin typeface="Arial" panose="020B0604020202020204" pitchFamily="34" charset="0"/>
                          <a:cs typeface="Arial" panose="020B0604020202020204" pitchFamily="34" charset="0"/>
                        </a:rPr>
                        <a:t>. Assets Avail</a:t>
                      </a:r>
                      <a:r>
                        <a:rPr sz="1200" b="1" spc="7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Yes</a:t>
                      </a:r>
                      <a:endParaRPr sz="12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Arial" panose="020B0604020202020204" pitchFamily="34" charset="0"/>
                          <a:cs typeface="Arial" panose="020B0604020202020204" pitchFamily="34" charset="0"/>
                        </a:rPr>
                        <a:t>QPA/APPL</a:t>
                      </a:r>
                      <a:r>
                        <a:rPr sz="1200" b="1" dirty="0">
                          <a:latin typeface="Arial" panose="020B0604020202020204" pitchFamily="34" charset="0"/>
                          <a:cs typeface="Arial" panose="020B0604020202020204" pitchFamily="34" charset="0"/>
                        </a:rPr>
                        <a:t> </a:t>
                      </a:r>
                      <a:r>
                        <a:rPr sz="1200" b="1" spc="85" dirty="0">
                          <a:latin typeface="Arial" panose="020B0604020202020204" pitchFamily="34" charset="0"/>
                          <a:cs typeface="Arial" panose="020B0604020202020204" pitchFamily="34" charset="0"/>
                        </a:rPr>
                        <a:t>Rate:</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Arial" panose="020B0604020202020204" pitchFamily="34" charset="0"/>
                          <a:cs typeface="Arial" panose="020B0604020202020204" pitchFamily="34" charset="0"/>
                        </a:rPr>
                        <a:t>2</a:t>
                      </a:r>
                      <a:endParaRPr sz="12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Arial" panose="020B0604020202020204" pitchFamily="34" charset="0"/>
                          <a:cs typeface="Arial" panose="020B0604020202020204" pitchFamily="34" charset="0"/>
                        </a:rPr>
                        <a:t>100%</a:t>
                      </a:r>
                      <a:endParaRPr sz="12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227545039"/>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Arial" panose="020B0604020202020204" pitchFamily="34" charset="0"/>
                          <a:cs typeface="Arial" panose="020B0604020202020204" pitchFamily="34" charset="0"/>
                        </a:rPr>
                        <a:t>AMC/AMSC:</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Arial" panose="020B0604020202020204" pitchFamily="34" charset="0"/>
                          <a:cs typeface="Arial" panose="020B0604020202020204" pitchFamily="34" charset="0"/>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Arial" panose="020B0604020202020204" pitchFamily="34" charset="0"/>
                          <a:cs typeface="Arial" panose="020B0604020202020204" pitchFamily="34" charset="0"/>
                        </a:rPr>
                        <a:t>RMC/RMSC:</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Arial" panose="020B0604020202020204" pitchFamily="34" charset="0"/>
                          <a:cs typeface="Arial" panose="020B0604020202020204" pitchFamily="34" charset="0"/>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Arial" panose="020B0604020202020204" pitchFamily="34" charset="0"/>
                          <a:cs typeface="Arial" panose="020B0604020202020204" pitchFamily="34" charset="0"/>
                        </a:rPr>
                        <a:t>Material:</a:t>
                      </a:r>
                      <a:endParaRPr sz="1200" dirty="0">
                        <a:latin typeface="Arial" panose="020B0604020202020204" pitchFamily="34" charset="0"/>
                        <a:cs typeface="Arial" panose="020B0604020202020204" pitchFamily="34" charset="0"/>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Arial" panose="020B0604020202020204" pitchFamily="34" charset="0"/>
                          <a:cs typeface="Arial" panose="020B0604020202020204" pitchFamily="34" charset="0"/>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Arial" panose="020B0604020202020204" pitchFamily="34" charset="0"/>
                          <a:cs typeface="Arial" panose="020B0604020202020204" pitchFamily="34" charset="0"/>
                        </a:rPr>
                        <a:t>Dimensions:</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Arial" panose="020B0604020202020204" pitchFamily="34" charset="0"/>
                          <a:ea typeface="+mn-ea"/>
                          <a:cs typeface="Arial" panose="020B0604020202020204" pitchFamily="34" charset="0"/>
                        </a:rPr>
                        <a:t>Not Available </a:t>
                      </a:r>
                      <a:endParaRPr lang="pl-PL" sz="1200" b="1" dirty="0">
                        <a:solidFill>
                          <a:schemeClr val="tx1"/>
                        </a:solidFill>
                        <a:latin typeface="Arial" panose="020B0604020202020204" pitchFamily="34" charset="0"/>
                        <a:ea typeface="+mn-ea"/>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kern="1200" spc="75" dirty="0">
                          <a:solidFill>
                            <a:schemeClr val="tx1"/>
                          </a:solidFill>
                          <a:latin typeface="Arial" panose="020B0604020202020204" pitchFamily="34" charset="0"/>
                          <a:ea typeface="+mn-ea"/>
                          <a:cs typeface="Arial" panose="020B0604020202020204" pitchFamily="34" charset="0"/>
                        </a:rPr>
                        <a:t>Criticality Code:</a:t>
                      </a:r>
                      <a:endParaRPr sz="1200" b="1" kern="1200" spc="75" dirty="0">
                        <a:solidFill>
                          <a:schemeClr val="tx1"/>
                        </a:solidFill>
                        <a:latin typeface="Arial" panose="020B0604020202020204" pitchFamily="34" charset="0"/>
                        <a:ea typeface="+mn-ea"/>
                        <a:cs typeface="Arial" panose="020B0604020202020204" pitchFamily="34" charset="0"/>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X</a:t>
                      </a:r>
                      <a:endParaRPr sz="1200" b="1" dirty="0">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19026617"/>
                  </a:ext>
                </a:extLst>
              </a:tr>
              <a:tr h="199973">
                <a:tc>
                  <a:txBody>
                    <a:bodyPr/>
                    <a:lstStyle/>
                    <a:p>
                      <a:pPr marL="32384">
                        <a:lnSpc>
                          <a:spcPts val="1480"/>
                        </a:lnSpc>
                      </a:pPr>
                      <a:r>
                        <a:rPr lang="en-US" sz="1200" b="1" spc="100" dirty="0">
                          <a:latin typeface="Arial" panose="020B0604020202020204" pitchFamily="34" charset="0"/>
                          <a:cs typeface="Arial" panose="020B0604020202020204" pitchFamily="34" charset="0"/>
                        </a:rPr>
                        <a:t>Drawings</a:t>
                      </a:r>
                      <a:r>
                        <a:rPr lang="en-US" sz="1200" b="1" spc="100" baseline="0" dirty="0">
                          <a:latin typeface="Arial" panose="020B0604020202020204" pitchFamily="34" charset="0"/>
                          <a:cs typeface="Arial" panose="020B0604020202020204" pitchFamily="34" charset="0"/>
                        </a:rPr>
                        <a:t> Releasable</a:t>
                      </a:r>
                      <a:r>
                        <a:rPr sz="1200" b="1" spc="7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No</a:t>
                      </a:r>
                      <a:endParaRPr sz="1200" b="1" dirty="0">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Arial" panose="020B0604020202020204" pitchFamily="34" charset="0"/>
                          <a:cs typeface="Arial" panose="020B0604020202020204" pitchFamily="34" charset="0"/>
                        </a:rPr>
                        <a:t>Drawing #</a:t>
                      </a:r>
                      <a:r>
                        <a:rPr sz="1200" b="1" spc="8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Arial" panose="020B0604020202020204" pitchFamily="34" charset="0"/>
                          <a:cs typeface="Arial" panose="020B0604020202020204" pitchFamily="34" charset="0"/>
                        </a:rPr>
                        <a:t>Drawing Cage Code</a:t>
                      </a:r>
                      <a:r>
                        <a:rPr lang="en-US" sz="1200" b="1" spc="85"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Not Available </a:t>
                      </a:r>
                      <a:endParaRPr sz="12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Arial" panose="020B0604020202020204" pitchFamily="34" charset="0"/>
                          <a:cs typeface="Arial" panose="020B0604020202020204" pitchFamily="34" charset="0"/>
                        </a:rPr>
                        <a:t>T.O.</a:t>
                      </a:r>
                      <a:r>
                        <a:rPr lang="en-US" sz="1200" b="1" spc="85" baseline="0" dirty="0">
                          <a:latin typeface="Arial" panose="020B0604020202020204" pitchFamily="34" charset="0"/>
                          <a:cs typeface="Arial" panose="020B0604020202020204" pitchFamily="34" charset="0"/>
                        </a:rPr>
                        <a:t> Releasable</a:t>
                      </a:r>
                      <a:r>
                        <a:rPr sz="1200" b="1" spc="8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Arial" panose="020B0604020202020204" pitchFamily="34" charset="0"/>
                          <a:cs typeface="Arial" panose="020B0604020202020204" pitchFamily="34" charset="0"/>
                        </a:rPr>
                        <a:t>T.O.</a:t>
                      </a:r>
                      <a:r>
                        <a:rPr lang="en-US" sz="1200" b="1" spc="95" baseline="0" dirty="0">
                          <a:latin typeface="Arial" panose="020B0604020202020204" pitchFamily="34" charset="0"/>
                          <a:cs typeface="Arial" panose="020B0604020202020204" pitchFamily="34" charset="0"/>
                        </a:rPr>
                        <a:t> #</a:t>
                      </a:r>
                      <a:r>
                        <a:rPr sz="1200" b="1" spc="9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2G-T62T-43/-44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Arial" panose="020B0604020202020204" pitchFamily="34" charset="0"/>
                          <a:cs typeface="Arial" panose="020B0604020202020204" pitchFamily="34" charset="0"/>
                        </a:rPr>
                        <a:t>Budget</a:t>
                      </a:r>
                      <a:r>
                        <a:rPr lang="en-US" sz="1200" b="1" spc="80" baseline="0" dirty="0">
                          <a:latin typeface="Arial" panose="020B0604020202020204" pitchFamily="34" charset="0"/>
                          <a:cs typeface="Arial" panose="020B0604020202020204" pitchFamily="34" charset="0"/>
                        </a:rPr>
                        <a:t> Code</a:t>
                      </a:r>
                      <a:r>
                        <a:rPr sz="1200" b="1" spc="7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Arial" panose="020B0604020202020204" pitchFamily="34" charset="0"/>
                          <a:cs typeface="Arial" panose="020B0604020202020204" pitchFamily="34" charset="0"/>
                        </a:rPr>
                        <a:t>Next</a:t>
                      </a:r>
                      <a:r>
                        <a:rPr lang="en-US" sz="1200" b="1" spc="95" baseline="0" dirty="0">
                          <a:latin typeface="Arial" panose="020B0604020202020204" pitchFamily="34" charset="0"/>
                          <a:cs typeface="Arial" panose="020B0604020202020204" pitchFamily="34" charset="0"/>
                        </a:rPr>
                        <a:t> Higher </a:t>
                      </a:r>
                      <a:r>
                        <a:rPr lang="en-US" sz="1200" b="1" spc="95" baseline="0" dirty="0" err="1">
                          <a:latin typeface="Arial" panose="020B0604020202020204" pitchFamily="34" charset="0"/>
                          <a:cs typeface="Arial" panose="020B0604020202020204" pitchFamily="34" charset="0"/>
                        </a:rPr>
                        <a:t>Asmbly</a:t>
                      </a:r>
                      <a:r>
                        <a:rPr sz="1200" b="1" spc="8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Arial" panose="020B0604020202020204" pitchFamily="34" charset="0"/>
                          <a:cs typeface="Arial" panose="020B0604020202020204" pitchFamily="34" charset="0"/>
                        </a:rPr>
                        <a:t>Quick Start </a:t>
                      </a:r>
                      <a:r>
                        <a:rPr lang="fr-FR" sz="1200" b="1" dirty="0" err="1">
                          <a:latin typeface="Arial" panose="020B0604020202020204" pitchFamily="34" charset="0"/>
                          <a:cs typeface="Arial" panose="020B0604020202020204" pitchFamily="34" charset="0"/>
                        </a:rPr>
                        <a:t>Auxiliary</a:t>
                      </a:r>
                      <a:r>
                        <a:rPr lang="fr-FR" sz="1200" b="1" dirty="0">
                          <a:latin typeface="Arial" panose="020B0604020202020204" pitchFamily="34" charset="0"/>
                          <a:cs typeface="Arial" panose="020B0604020202020204" pitchFamily="34" charset="0"/>
                        </a:rPr>
                        <a:t> Power System (QSAS)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402726652"/>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Arial" panose="020B0604020202020204" pitchFamily="34" charset="0"/>
                          <a:cs typeface="Arial" panose="020B0604020202020204" pitchFamily="34" charset="0"/>
                        </a:rPr>
                        <a:t>Out</a:t>
                      </a:r>
                      <a:r>
                        <a:rPr sz="1000" b="1" spc="-20" dirty="0">
                          <a:latin typeface="Arial" panose="020B0604020202020204" pitchFamily="34" charset="0"/>
                          <a:cs typeface="Arial" panose="020B0604020202020204" pitchFamily="34" charset="0"/>
                        </a:rPr>
                        <a:t> </a:t>
                      </a:r>
                      <a:r>
                        <a:rPr sz="1000" b="1" spc="85" dirty="0">
                          <a:latin typeface="Arial" panose="020B0604020202020204" pitchFamily="34" charset="0"/>
                          <a:cs typeface="Arial" panose="020B0604020202020204" pitchFamily="34" charset="0"/>
                        </a:rPr>
                        <a:t>Year</a:t>
                      </a:r>
                      <a:r>
                        <a:rPr sz="1000" b="1" spc="20" dirty="0">
                          <a:latin typeface="Arial" panose="020B0604020202020204" pitchFamily="34" charset="0"/>
                          <a:cs typeface="Arial" panose="020B0604020202020204" pitchFamily="34" charset="0"/>
                        </a:rPr>
                        <a:t> </a:t>
                      </a:r>
                      <a:r>
                        <a:rPr sz="1000" b="1" spc="100" dirty="0">
                          <a:latin typeface="Arial" panose="020B0604020202020204" pitchFamily="34" charset="0"/>
                          <a:cs typeface="Arial" panose="020B0604020202020204" pitchFamily="34" charset="0"/>
                        </a:rPr>
                        <a:t>Requirements</a:t>
                      </a:r>
                      <a:r>
                        <a:rPr sz="1000" spc="100" dirty="0">
                          <a:latin typeface="Arial" panose="020B0604020202020204" pitchFamily="34" charset="0"/>
                          <a:cs typeface="Arial" panose="020B0604020202020204" pitchFamily="34" charset="0"/>
                        </a:rPr>
                        <a:t>:</a:t>
                      </a:r>
                      <a:r>
                        <a:rPr sz="1000" spc="-25" dirty="0">
                          <a:latin typeface="Arial" panose="020B0604020202020204" pitchFamily="34" charset="0"/>
                          <a:cs typeface="Arial" panose="020B0604020202020204" pitchFamily="34" charset="0"/>
                        </a:rPr>
                        <a:t> </a:t>
                      </a:r>
                      <a:r>
                        <a:rPr sz="1000" b="1" spc="110" dirty="0">
                          <a:latin typeface="Arial" panose="020B0604020202020204" pitchFamily="34" charset="0"/>
                          <a:cs typeface="Arial" panose="020B0604020202020204" pitchFamily="34" charset="0"/>
                        </a:rPr>
                        <a:t>BUY</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4</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Arial" panose="020B0604020202020204" pitchFamily="34" charset="0"/>
                          <a:cs typeface="Arial" panose="020B0604020202020204" pitchFamily="34" charset="0"/>
                        </a:rPr>
                        <a:t>0</a:t>
                      </a:r>
                      <a:endParaRPr sz="1000" b="1"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5</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Arial" panose="020B0604020202020204" pitchFamily="34" charset="0"/>
                          <a:cs typeface="Arial" panose="020B0604020202020204" pitchFamily="34" charset="0"/>
                        </a:rPr>
                        <a:t>0</a:t>
                      </a:r>
                      <a:endParaRPr sz="1000" b="1"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6</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Arial" panose="020B0604020202020204" pitchFamily="34" charset="0"/>
                          <a:cs typeface="Arial" panose="020B0604020202020204" pitchFamily="34" charset="0"/>
                        </a:rPr>
                        <a:t>0</a:t>
                      </a:r>
                      <a:endParaRPr sz="1000" b="1"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7</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Arial" panose="020B0604020202020204" pitchFamily="34" charset="0"/>
                          <a:cs typeface="Arial" panose="020B0604020202020204" pitchFamily="34" charset="0"/>
                        </a:rPr>
                        <a:t>0</a:t>
                      </a:r>
                      <a:endParaRPr sz="1000" b="1"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8</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Arial" panose="020B0604020202020204" pitchFamily="34" charset="0"/>
                          <a:cs typeface="Arial" panose="020B0604020202020204" pitchFamily="34" charset="0"/>
                        </a:rPr>
                        <a:t>0</a:t>
                      </a:r>
                      <a:endParaRPr sz="1000" b="1"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Arial" panose="020B0604020202020204" pitchFamily="34" charset="0"/>
                        <a:cs typeface="Arial" panose="020B0604020202020204" pitchFamily="34" charset="0"/>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Arial" panose="020B0604020202020204" pitchFamily="34" charset="0"/>
                          <a:cs typeface="Arial" panose="020B0604020202020204" pitchFamily="34" charset="0"/>
                        </a:rPr>
                        <a:t>Out</a:t>
                      </a:r>
                      <a:r>
                        <a:rPr sz="1000" b="1" spc="-15" dirty="0">
                          <a:latin typeface="Arial" panose="020B0604020202020204" pitchFamily="34" charset="0"/>
                          <a:cs typeface="Arial" panose="020B0604020202020204" pitchFamily="34" charset="0"/>
                        </a:rPr>
                        <a:t> </a:t>
                      </a:r>
                      <a:r>
                        <a:rPr sz="1000" b="1" spc="85" dirty="0">
                          <a:latin typeface="Arial" panose="020B0604020202020204" pitchFamily="34" charset="0"/>
                          <a:cs typeface="Arial" panose="020B0604020202020204" pitchFamily="34" charset="0"/>
                        </a:rPr>
                        <a:t>Year</a:t>
                      </a:r>
                      <a:r>
                        <a:rPr sz="1000" b="1" spc="25" dirty="0">
                          <a:latin typeface="Arial" panose="020B0604020202020204" pitchFamily="34" charset="0"/>
                          <a:cs typeface="Arial" panose="020B0604020202020204" pitchFamily="34" charset="0"/>
                        </a:rPr>
                        <a:t> </a:t>
                      </a:r>
                      <a:r>
                        <a:rPr sz="1000" b="1" spc="100" dirty="0">
                          <a:latin typeface="Arial" panose="020B0604020202020204" pitchFamily="34" charset="0"/>
                          <a:cs typeface="Arial" panose="020B0604020202020204" pitchFamily="34" charset="0"/>
                        </a:rPr>
                        <a:t>Requirements</a:t>
                      </a:r>
                      <a:r>
                        <a:rPr sz="1000" spc="100" dirty="0">
                          <a:latin typeface="Arial" panose="020B0604020202020204" pitchFamily="34" charset="0"/>
                          <a:cs typeface="Arial" panose="020B0604020202020204" pitchFamily="34" charset="0"/>
                        </a:rPr>
                        <a:t>:</a:t>
                      </a:r>
                      <a:r>
                        <a:rPr sz="1000" spc="-15" dirty="0">
                          <a:latin typeface="Arial" panose="020B0604020202020204" pitchFamily="34" charset="0"/>
                          <a:cs typeface="Arial" panose="020B0604020202020204" pitchFamily="34" charset="0"/>
                        </a:rPr>
                        <a:t> </a:t>
                      </a:r>
                      <a:r>
                        <a:rPr sz="1000" b="1" spc="100" dirty="0">
                          <a:latin typeface="Arial" panose="020B0604020202020204" pitchFamily="34" charset="0"/>
                          <a:cs typeface="Arial" panose="020B0604020202020204" pitchFamily="34" charset="0"/>
                        </a:rPr>
                        <a:t>REPAIR</a:t>
                      </a:r>
                      <a:endParaRPr sz="1000" dirty="0">
                        <a:latin typeface="Arial" panose="020B0604020202020204" pitchFamily="34" charset="0"/>
                        <a:cs typeface="Arial" panose="020B0604020202020204" pitchFamily="34" charset="0"/>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Arial" panose="020B0604020202020204" pitchFamily="34" charset="0"/>
                          <a:cs typeface="Arial" panose="020B0604020202020204" pitchFamily="34" charset="0"/>
                        </a:rPr>
                        <a:t>FY2</a:t>
                      </a:r>
                      <a:r>
                        <a:rPr lang="en-US" sz="1000" b="1" spc="85" dirty="0">
                          <a:latin typeface="Arial" panose="020B0604020202020204" pitchFamily="34" charset="0"/>
                          <a:cs typeface="Arial" panose="020B0604020202020204" pitchFamily="34" charset="0"/>
                        </a:rPr>
                        <a:t>4:</a:t>
                      </a:r>
                      <a:endParaRPr sz="1000"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ct val="100000"/>
                        </a:lnSpc>
                        <a:spcBef>
                          <a:spcPts val="120"/>
                        </a:spcBef>
                      </a:pPr>
                      <a:r>
                        <a:rPr lang="en-US" sz="1000" b="1" dirty="0">
                          <a:latin typeface="Arial" panose="020B0604020202020204" pitchFamily="34" charset="0"/>
                          <a:cs typeface="Arial" panose="020B0604020202020204" pitchFamily="34" charset="0"/>
                        </a:rPr>
                        <a:t>36-60</a:t>
                      </a:r>
                      <a:endParaRPr sz="1000" b="1"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5</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ct val="100000"/>
                        </a:lnSpc>
                        <a:spcBef>
                          <a:spcPts val="120"/>
                        </a:spcBef>
                      </a:pPr>
                      <a:r>
                        <a:rPr lang="en-US" sz="1000" b="1" dirty="0">
                          <a:latin typeface="Arial" panose="020B0604020202020204" pitchFamily="34" charset="0"/>
                          <a:cs typeface="Arial" panose="020B0604020202020204" pitchFamily="34" charset="0"/>
                        </a:rPr>
                        <a:t>36-60</a:t>
                      </a: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Arial" panose="020B0604020202020204" pitchFamily="34" charset="0"/>
                          <a:cs typeface="Arial" panose="020B0604020202020204" pitchFamily="34" charset="0"/>
                        </a:rPr>
                        <a:t>FY2</a:t>
                      </a:r>
                      <a:r>
                        <a:rPr lang="en-US" sz="1000" b="1" spc="85" dirty="0">
                          <a:latin typeface="Arial" panose="020B0604020202020204" pitchFamily="34" charset="0"/>
                          <a:cs typeface="Arial" panose="020B0604020202020204" pitchFamily="34" charset="0"/>
                        </a:rPr>
                        <a:t>6:</a:t>
                      </a:r>
                      <a:endParaRPr sz="1000"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ct val="100000"/>
                        </a:lnSpc>
                        <a:spcBef>
                          <a:spcPts val="120"/>
                        </a:spcBef>
                      </a:pPr>
                      <a:r>
                        <a:rPr lang="en-US" sz="1000" b="1" dirty="0">
                          <a:latin typeface="Arial" panose="020B0604020202020204" pitchFamily="34" charset="0"/>
                          <a:cs typeface="Arial" panose="020B0604020202020204" pitchFamily="34" charset="0"/>
                        </a:rPr>
                        <a:t>36-60</a:t>
                      </a: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7</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ct val="100000"/>
                        </a:lnSpc>
                        <a:spcBef>
                          <a:spcPts val="120"/>
                        </a:spcBef>
                      </a:pPr>
                      <a:r>
                        <a:rPr lang="en-US" sz="1000" b="1" dirty="0">
                          <a:latin typeface="Arial" panose="020B0604020202020204" pitchFamily="34" charset="0"/>
                          <a:cs typeface="Arial" panose="020B0604020202020204" pitchFamily="34" charset="0"/>
                        </a:rPr>
                        <a:t>36-60</a:t>
                      </a: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8</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ct val="100000"/>
                        </a:lnSpc>
                        <a:spcBef>
                          <a:spcPts val="120"/>
                        </a:spcBef>
                      </a:pPr>
                      <a:r>
                        <a:rPr lang="en-US" sz="1000" b="1" dirty="0">
                          <a:latin typeface="Arial" panose="020B0604020202020204" pitchFamily="34" charset="0"/>
                          <a:cs typeface="Arial" panose="020B0604020202020204" pitchFamily="34" charset="0"/>
                        </a:rPr>
                        <a:t>36-60</a:t>
                      </a: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Arial" panose="020B0604020202020204" pitchFamily="34" charset="0"/>
                        <a:cs typeface="Arial" panose="020B0604020202020204" pitchFamily="34" charset="0"/>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Arial" panose="020B0604020202020204" pitchFamily="34" charset="0"/>
                          <a:cs typeface="Arial" panose="020B0604020202020204" pitchFamily="34" charset="0"/>
                        </a:rPr>
                        <a:t>EDL:</a:t>
                      </a:r>
                      <a:endParaRPr sz="100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Arial" panose="020B0604020202020204" pitchFamily="34" charset="0"/>
                          <a:cs typeface="Arial" panose="020B0604020202020204" pitchFamily="34" charset="0"/>
                        </a:rPr>
                        <a:t>Available </a:t>
                      </a:r>
                      <a:endParaRPr sz="10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Arial" panose="020B0604020202020204" pitchFamily="34" charset="0"/>
                          <a:cs typeface="Arial" panose="020B0604020202020204" pitchFamily="34" charset="0"/>
                        </a:rPr>
                        <a:t>RDL:</a:t>
                      </a:r>
                      <a:endParaRPr sz="1000" dirty="0">
                        <a:latin typeface="Arial" panose="020B0604020202020204" pitchFamily="34" charset="0"/>
                        <a:cs typeface="Arial" panose="020B0604020202020204" pitchFamily="34" charset="0"/>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Arial" panose="020B0604020202020204" pitchFamily="34" charset="0"/>
                          <a:cs typeface="Arial" panose="020B0604020202020204" pitchFamily="34" charset="0"/>
                        </a:rPr>
                        <a:t>Not Available </a:t>
                      </a:r>
                      <a:endParaRPr sz="10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Arial" panose="020B0604020202020204" pitchFamily="34" charset="0"/>
                          <a:cs typeface="Arial" panose="020B0604020202020204" pitchFamily="34" charset="0"/>
                        </a:rPr>
                        <a:t>Tin</a:t>
                      </a:r>
                      <a:r>
                        <a:rPr sz="1000" b="1" spc="25" dirty="0">
                          <a:latin typeface="Arial" panose="020B0604020202020204" pitchFamily="34" charset="0"/>
                          <a:cs typeface="Arial" panose="020B0604020202020204" pitchFamily="34" charset="0"/>
                        </a:rPr>
                        <a:t>k</a:t>
                      </a:r>
                      <a:r>
                        <a:rPr sz="1000" b="1" spc="-5" dirty="0">
                          <a:latin typeface="Arial" panose="020B0604020202020204" pitchFamily="34" charset="0"/>
                          <a:cs typeface="Arial" panose="020B0604020202020204" pitchFamily="34" charset="0"/>
                        </a:rPr>
                        <a:t>e</a:t>
                      </a:r>
                      <a:r>
                        <a:rPr sz="1000" b="1" dirty="0">
                          <a:latin typeface="Arial" panose="020B0604020202020204" pitchFamily="34" charset="0"/>
                          <a:cs typeface="Arial" panose="020B0604020202020204" pitchFamily="34" charset="0"/>
                        </a:rPr>
                        <a:t>r</a:t>
                      </a:r>
                      <a:endParaRPr sz="1000" dirty="0">
                        <a:latin typeface="Arial" panose="020B0604020202020204" pitchFamily="34" charset="0"/>
                        <a:cs typeface="Arial" panose="020B0604020202020204" pitchFamily="34" charset="0"/>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Arial" panose="020B0604020202020204" pitchFamily="34" charset="0"/>
                          <a:ea typeface="+mn-ea"/>
                          <a:cs typeface="Arial" panose="020B0604020202020204" pitchFamily="34" charset="0"/>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Arial" panose="020B0604020202020204" pitchFamily="34" charset="0"/>
                          <a:cs typeface="Arial" panose="020B0604020202020204" pitchFamily="34" charset="0"/>
                        </a:rPr>
                        <a:t>Robins</a:t>
                      </a:r>
                      <a:endParaRPr sz="1000" dirty="0">
                        <a:latin typeface="Arial" panose="020B0604020202020204" pitchFamily="34" charset="0"/>
                        <a:cs typeface="Arial" panose="020B0604020202020204" pitchFamily="34" charset="0"/>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Arial" panose="020B0604020202020204" pitchFamily="34" charset="0"/>
                          <a:cs typeface="Arial" panose="020B0604020202020204" pitchFamily="34" charset="0"/>
                        </a:rPr>
                        <a:t>03/29/2024</a:t>
                      </a:r>
                      <a:endParaRPr sz="1000" b="1" dirty="0">
                        <a:solidFill>
                          <a:schemeClr val="tx1"/>
                        </a:solidFill>
                        <a:latin typeface="Arial" panose="020B0604020202020204" pitchFamily="34" charset="0"/>
                        <a:cs typeface="Arial" panose="020B0604020202020204" pitchFamily="34" charset="0"/>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Arial" panose="020B0604020202020204" pitchFamily="34" charset="0"/>
                          <a:cs typeface="Arial" panose="020B0604020202020204" pitchFamily="34" charset="0"/>
                        </a:rPr>
                        <a:t>Hill</a:t>
                      </a:r>
                      <a:endParaRPr sz="1000" dirty="0">
                        <a:latin typeface="Arial" panose="020B0604020202020204" pitchFamily="34" charset="0"/>
                        <a:cs typeface="Arial" panose="020B0604020202020204" pitchFamily="34" charset="0"/>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Arial" panose="020B0604020202020204" pitchFamily="34" charset="0"/>
                          <a:cs typeface="Arial" panose="020B0604020202020204" pitchFamily="34" charset="0"/>
                        </a:rPr>
                        <a:t>12/07/2023</a:t>
                      </a:r>
                      <a:endParaRPr lang="en-US" sz="1000" dirty="0">
                        <a:solidFill>
                          <a:schemeClr val="tx1"/>
                        </a:solidFill>
                        <a:latin typeface="Arial" panose="020B0604020202020204" pitchFamily="34" charset="0"/>
                        <a:cs typeface="Arial" panose="020B0604020202020204" pitchFamily="34" charset="0"/>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Arial" panose="020B0604020202020204" pitchFamily="34" charset="0"/>
                          <a:cs typeface="Arial" panose="020B0604020202020204" pitchFamily="34" charset="0"/>
                        </a:rPr>
                        <a:t>Virtual</a:t>
                      </a:r>
                      <a:endParaRPr sz="1000" dirty="0">
                        <a:latin typeface="Arial" panose="020B0604020202020204" pitchFamily="34" charset="0"/>
                        <a:cs typeface="Arial" panose="020B0604020202020204" pitchFamily="34" charset="0"/>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Arial" panose="020B0604020202020204" pitchFamily="34" charset="0"/>
                          <a:cs typeface="Arial" panose="020B0604020202020204" pitchFamily="34" charset="0"/>
                        </a:rPr>
                        <a:t>------</a:t>
                      </a:r>
                      <a:endParaRPr lang="en-US" sz="1000" dirty="0">
                        <a:solidFill>
                          <a:schemeClr val="tx1"/>
                        </a:solidFill>
                        <a:latin typeface="Arial" panose="020B0604020202020204" pitchFamily="34" charset="0"/>
                        <a:cs typeface="Arial" panose="020B0604020202020204" pitchFamily="34" charset="0"/>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Arial"/>
                <a:ea typeface="+mn-ea"/>
                <a:cs typeface="+mn-cs"/>
              </a:rPr>
              <a:t>Source Approval Request (SAR) Package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AFSC.OL.SB@us.af.mil</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and include your email address and “request a drop off”. A request for drop off will be returned, use this to submit your SAR package.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8210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388" y="0"/>
            <a:ext cx="9390679" cy="1107996"/>
          </a:xfrm>
        </p:spPr>
        <p:txBody>
          <a:bodyPr/>
          <a:lstStyle/>
          <a:p>
            <a:pPr algn="r"/>
            <a:r>
              <a:rPr lang="en-US" sz="3600" i="1" dirty="0">
                <a:solidFill>
                  <a:srgbClr val="002060"/>
                </a:solidFill>
              </a:rPr>
              <a:t>APU Turbine Engine: AS - Repair</a:t>
            </a:r>
            <a:br>
              <a:rPr lang="en-US" sz="3600" i="1" dirty="0">
                <a:solidFill>
                  <a:srgbClr val="002060"/>
                </a:solidFill>
              </a:rPr>
            </a:br>
            <a:r>
              <a:rPr lang="en-US" sz="3600" i="1" dirty="0">
                <a:solidFill>
                  <a:srgbClr val="002060"/>
                </a:solidFill>
              </a:rPr>
              <a:t> Hill AFB – 419</a:t>
            </a:r>
            <a:r>
              <a:rPr lang="en-US" sz="3600" i="1" baseline="30000" dirty="0">
                <a:solidFill>
                  <a:srgbClr val="002060"/>
                </a:solidFill>
              </a:rPr>
              <a:t>th</a:t>
            </a:r>
            <a:r>
              <a:rPr lang="en-US" sz="3600" i="1" dirty="0">
                <a:solidFill>
                  <a:srgbClr val="002060"/>
                </a:solidFill>
              </a:rPr>
              <a:t> SCMS</a:t>
            </a:r>
            <a:endParaRPr lang="en-US" sz="3600" dirty="0">
              <a:solidFill>
                <a:srgbClr val="002060"/>
              </a:solidFill>
            </a:endParaRPr>
          </a:p>
        </p:txBody>
      </p:sp>
      <p:sp>
        <p:nvSpPr>
          <p:cNvPr id="4" name="Slide Number Placeholder 3"/>
          <p:cNvSpPr>
            <a:spLocks noGrp="1"/>
          </p:cNvSpPr>
          <p:nvPr>
            <p:ph type="sldNum" sz="quarter" idx="11"/>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baseline="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lang="en-US" smtClean="0">
                <a:solidFill>
                  <a:srgbClr val="FFFFFF">
                    <a:lumMod val="50000"/>
                  </a:srgbClr>
                </a:solidFill>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2096822"/>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In the past 5 years, the current source has struggled to overhaul KC 135 APU to meet Air Force requirements, resulting in increased backorders. A supplementary overhaul source would alleviate both the backlog of backorders and help maintain a constant supply of APUs to the warfighter.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solidFill>
                  <a:prstClr val="black"/>
                </a:solidFill>
                <a:latin typeface="Arial" panose="020B0604020202020204" pitchFamily="34" charset="0"/>
                <a:cs typeface="Arial" panose="020B0604020202020204" pitchFamily="34" charset="0"/>
              </a:rPr>
              <a:t>A licensing agreement with Pratt and Whitney must be obtained in order to request available drawing from the Public Sales Office.  </a:t>
            </a:r>
            <a:endParaRPr kumimoji="0" 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700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Ammeter: Reverse Engineering</a:t>
            </a:r>
            <a:br>
              <a:rPr lang="en-US" dirty="0"/>
            </a:br>
            <a:r>
              <a:rPr lang="en-US" dirty="0"/>
              <a:t> Tinker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893020973"/>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KC-135</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Ammeter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6625-01-541-5288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135-SP20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$858.75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V</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562834452"/>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L</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1.625”L x 1.750”H x 1.750”W</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338210862"/>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7</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7</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7</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7</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7</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Deliverables</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r>
              <a:rPr lang="en-US" sz="1400" dirty="0">
                <a:solidFill>
                  <a:prstClr val="black"/>
                </a:solidFill>
                <a:latin typeface="Arial"/>
                <a:cs typeface="Calibri" panose="020F0502020204030204" pitchFamily="34" charset="0"/>
              </a:rPr>
              <a:t>Technical Data Package(TDP), Prototype, 3D Modeling Data, Testing Procedures, </a:t>
            </a:r>
            <a:r>
              <a:rPr lang="en-US" sz="1400" dirty="0" err="1">
                <a:solidFill>
                  <a:prstClr val="black"/>
                </a:solidFill>
                <a:latin typeface="Arial"/>
                <a:cs typeface="Calibri" panose="020F0502020204030204" pitchFamily="34" charset="0"/>
              </a:rPr>
              <a:t>ect</a:t>
            </a:r>
            <a:r>
              <a:rPr lang="en-US" sz="1400" dirty="0">
                <a:solidFill>
                  <a:prstClr val="black"/>
                </a:solidFill>
                <a:latin typeface="Arial"/>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a:t>
            </a:r>
          </a:p>
          <a:p>
            <a:pPr fontAlgn="base">
              <a:spcBef>
                <a:spcPct val="0"/>
              </a:spcBef>
              <a:spcAft>
                <a:spcPct val="0"/>
              </a:spcAft>
              <a:defRPr/>
            </a:pPr>
            <a:r>
              <a:rPr lang="en-US"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en-US" sz="1400" b="1"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429SCMS.SASPO.Workflow@us.af.mil</a:t>
            </a:r>
            <a:r>
              <a:rPr lang="en-US" sz="1400" b="1"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a:t>
            </a:r>
          </a:p>
          <a:p>
            <a:pPr fontAlgn="base">
              <a:spcBef>
                <a:spcPct val="0"/>
              </a:spcBef>
              <a:spcAft>
                <a:spcPct val="0"/>
              </a:spcAft>
              <a:defRPr/>
            </a:pPr>
            <a:endParaRPr lang="en-US" sz="1400" b="1" u="sng" dirty="0">
              <a:solidFill>
                <a:srgbClr val="0563C1"/>
              </a:solidFill>
              <a:latin typeface="Arial" panose="020B0604020202020204" pitchFamily="34" charset="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latin typeface="Arial" panose="020B0604020202020204" pitchFamily="34" charset="0"/>
                <a:ea typeface="Calibri" panose="020F0502020204030204" pitchFamily="34" charset="0"/>
                <a:cs typeface="Times New Roman" panose="02020603050405020304" pitchFamily="18" charset="0"/>
              </a:rPr>
              <a:t>RSVP for Technical Discussion</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7205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389" y="0"/>
            <a:ext cx="9390679" cy="1143000"/>
          </a:xfrm>
        </p:spPr>
        <p:txBody>
          <a:bodyPr/>
          <a:lstStyle/>
          <a:p>
            <a:r>
              <a:rPr lang="en-US" dirty="0"/>
              <a:t>Ammeter: Reverse Engineering</a:t>
            </a:r>
            <a:br>
              <a:rPr lang="en-US" dirty="0"/>
            </a:br>
            <a:r>
              <a:rPr lang="en-US" dirty="0"/>
              <a:t>Tinker AFB – LCMC</a:t>
            </a:r>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7EF3A018-0CBE-D7F3-80FB-2B2543AAD7FD}"/>
              </a:ext>
            </a:extLst>
          </p:cNvPr>
          <p:cNvSpPr txBox="1">
            <a:spLocks/>
          </p:cNvSpPr>
          <p:nvPr/>
        </p:nvSpPr>
        <p:spPr bwMode="auto">
          <a:xfrm>
            <a:off x="1890822" y="2139428"/>
            <a:ext cx="8440873" cy="309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b="1">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buFont typeface="Wingdings" pitchFamily="2" charset="2"/>
              <a:buNone/>
            </a:pPr>
            <a:r>
              <a:rPr lang="en-US" sz="1600" kern="0" dirty="0"/>
              <a:t>If you would like to participate in the Technical Discussion on:</a:t>
            </a:r>
          </a:p>
          <a:p>
            <a:pPr marL="0" indent="0" algn="ctr">
              <a:buFont typeface="Wingdings" pitchFamily="2" charset="2"/>
              <a:buNone/>
            </a:pPr>
            <a:r>
              <a:rPr lang="en-US" sz="1600" kern="0" dirty="0">
                <a:solidFill>
                  <a:srgbClr val="FF0000"/>
                </a:solidFill>
              </a:rPr>
              <a:t>September 10, 2024</a:t>
            </a:r>
          </a:p>
          <a:p>
            <a:pPr marL="0" indent="0" algn="ctr">
              <a:buFont typeface="Wingdings" pitchFamily="2" charset="2"/>
              <a:buNone/>
            </a:pPr>
            <a:r>
              <a:rPr lang="en-US" sz="1600" kern="0" dirty="0"/>
              <a:t>provide the following, NLT                            </a:t>
            </a:r>
          </a:p>
          <a:p>
            <a:pPr marL="0" indent="0" algn="ctr">
              <a:buFont typeface="Wingdings" pitchFamily="2" charset="2"/>
              <a:buNone/>
            </a:pPr>
            <a:r>
              <a:rPr lang="en-US" sz="1600" kern="0" dirty="0">
                <a:solidFill>
                  <a:srgbClr val="FF0000"/>
                </a:solidFill>
              </a:rPr>
              <a:t>August 28, 2024</a:t>
            </a:r>
          </a:p>
          <a:p>
            <a:pPr marL="0" indent="0" algn="ctr">
              <a:buFont typeface="Wingdings" pitchFamily="2" charset="2"/>
              <a:buNone/>
            </a:pPr>
            <a:r>
              <a:rPr lang="en-US" sz="1600" kern="0" dirty="0">
                <a:solidFill>
                  <a:srgbClr val="FF0000"/>
                </a:solidFill>
              </a:rPr>
              <a:t> </a:t>
            </a:r>
            <a:r>
              <a:rPr lang="en-US" sz="1600" kern="0" dirty="0">
                <a:solidFill>
                  <a:srgbClr val="FF0000"/>
                </a:solidFill>
                <a:hlinkClick r:id="rId2"/>
              </a:rPr>
              <a:t>429SCMS.SASPO.Workflow@us.af.mil</a:t>
            </a:r>
            <a:endParaRPr lang="en-US" sz="1600" kern="0" dirty="0">
              <a:solidFill>
                <a:srgbClr val="FF0000"/>
              </a:solidFill>
            </a:endParaRPr>
          </a:p>
          <a:p>
            <a:pPr marL="0" indent="0" algn="ctr">
              <a:buFont typeface="Wingdings" pitchFamily="2" charset="2"/>
              <a:buNone/>
            </a:pPr>
            <a:r>
              <a:rPr lang="en-US" sz="1600" kern="0" dirty="0">
                <a:solidFill>
                  <a:srgbClr val="FF0000"/>
                </a:solidFill>
              </a:rPr>
              <a:t>-Company, -Address, -Name(s), -Email(s), -Phone,</a:t>
            </a:r>
          </a:p>
          <a:p>
            <a:pPr marL="0" indent="0" algn="ctr">
              <a:buFont typeface="Wingdings" pitchFamily="2" charset="2"/>
              <a:buNone/>
            </a:pPr>
            <a:r>
              <a:rPr lang="en-US" sz="1600" kern="0" dirty="0">
                <a:solidFill>
                  <a:srgbClr val="FF0000"/>
                </a:solidFill>
              </a:rPr>
              <a:t> -Your questions for Engineering, and </a:t>
            </a:r>
          </a:p>
          <a:p>
            <a:pPr marL="0" indent="0" algn="ctr">
              <a:buFont typeface="Wingdings" pitchFamily="2" charset="2"/>
              <a:buNone/>
            </a:pPr>
            <a:r>
              <a:rPr lang="en-US" sz="1600" kern="0" dirty="0">
                <a:solidFill>
                  <a:srgbClr val="FF0000"/>
                </a:solidFill>
              </a:rPr>
              <a:t>-Statement of Capabilities</a:t>
            </a:r>
            <a:endParaRPr lang="en-US" sz="1600" kern="0" dirty="0"/>
          </a:p>
        </p:txBody>
      </p:sp>
    </p:spTree>
    <p:extLst>
      <p:ext uri="{BB962C8B-B14F-4D97-AF65-F5344CB8AC3E}">
        <p14:creationId xmlns:p14="http://schemas.microsoft.com/office/powerpoint/2010/main" val="74255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14968"/>
            <a:ext cx="9559246" cy="1041633"/>
          </a:xfrm>
        </p:spPr>
        <p:txBody>
          <a:bodyPr/>
          <a:lstStyle/>
          <a:p>
            <a:r>
              <a:rPr lang="en-US" dirty="0"/>
              <a:t>Hose Assy, Non-metallic: AS-New Buy</a:t>
            </a:r>
            <a:br>
              <a:rPr lang="en-US" dirty="0"/>
            </a:br>
            <a:r>
              <a:rPr lang="en-US" dirty="0"/>
              <a:t> Tinker AFB – 424</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806704438"/>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B-2</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Hose Assy, Non-metallic</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4720-01-362-3480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DAA3515A010-009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$2,176.77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N</a:t>
                      </a:r>
                      <a:r>
                        <a:rPr lang="en-US" sz="1200" b="1" dirty="0">
                          <a:latin typeface="+mn-lt"/>
                          <a:cs typeface="Calibri"/>
                        </a:rPr>
                        <a:t>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857820538"/>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Rubber, </a:t>
                      </a:r>
                      <a:r>
                        <a:rPr lang="en-US" sz="1200" b="1" dirty="0" err="1">
                          <a:latin typeface="+mn-lt"/>
                          <a:cs typeface="Calibri"/>
                        </a:rPr>
                        <a:t>Fluorosilicone</a:t>
                      </a:r>
                      <a:r>
                        <a:rPr lang="en-US" sz="1200" b="1" dirty="0">
                          <a:latin typeface="+mn-lt"/>
                          <a:cs typeface="Calibri"/>
                        </a:rPr>
                        <a:t> Elastomer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algn="l" defTabSz="914400" rtl="0" eaLnBrk="1" fontAlgn="auto" latinLnBrk="0" hangingPunct="1">
                        <a:lnSpc>
                          <a:spcPct val="100000"/>
                        </a:lnSpc>
                        <a:spcBef>
                          <a:spcPts val="755"/>
                        </a:spcBef>
                        <a:spcAft>
                          <a:spcPts val="0"/>
                        </a:spcAft>
                        <a:buClrTx/>
                        <a:buSzTx/>
                        <a:buFontTx/>
                        <a:buNone/>
                        <a:tabLst/>
                        <a:defRPr/>
                      </a:pPr>
                      <a:r>
                        <a:rPr lang="en-US" sz="1200" b="1" dirty="0">
                          <a:latin typeface="+mn-lt"/>
                          <a:cs typeface="Calibri"/>
                        </a:rPr>
                        <a:t>Not Available </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X</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DAA3515P010 (Performance Spec)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81205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468974130"/>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10-15</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r>
              <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All eight </a:t>
            </a:r>
            <a:r>
              <a:rPr lang="en-US" sz="1400" dirty="0">
                <a:solidFill>
                  <a:prstClr val="black"/>
                </a:solidFill>
                <a:latin typeface="Arial"/>
                <a:cs typeface="Calibri" panose="020F0502020204030204" pitchFamily="34" charset="0"/>
              </a:rPr>
              <a:t>hose assemblies can be on a single  SAR package.</a:t>
            </a:r>
            <a:endPar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dlaavnsmallbus@dla.mil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prstClr val="black"/>
                </a:solidFill>
                <a:latin typeface="Arial"/>
                <a:cs typeface="Calibri" panose="020F0502020204030204" pitchFamily="34" charset="0"/>
              </a:rPr>
              <a:t>Flex Fab owns drawings</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Send notification to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429SCMS.SASPO.Workflow@us.af.mil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within 45 days of intent to submit SAR package.</a:t>
            </a:r>
          </a:p>
          <a:p>
            <a:pPr marR="0" lvl="0" algn="l" defTabSz="914400" rtl="0" eaLnBrk="1" fontAlgn="base" latinLnBrk="0" hangingPunct="1">
              <a:lnSpc>
                <a:spcPct val="100000"/>
              </a:lnSpc>
              <a:spcBef>
                <a:spcPct val="0"/>
              </a:spcBef>
              <a:spcAft>
                <a:spcPct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208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 Lightning Arrester - Reverse Engineering</a:t>
            </a:r>
            <a:br>
              <a:rPr lang="en-US" dirty="0"/>
            </a:br>
            <a:r>
              <a:rPr lang="en-US" dirty="0"/>
              <a:t> Tinker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666890968"/>
              </p:ext>
            </p:extLst>
          </p:nvPr>
        </p:nvGraphicFramePr>
        <p:xfrm>
          <a:off x="557048" y="1330865"/>
          <a:ext cx="5365287" cy="2496345"/>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KC-135</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Lightning Arrestor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5920-00-677-9869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10-2701-1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$27,170.00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198642">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V</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569224171"/>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15.430”L x 6.480”H x 5.312”W</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10-2701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81205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1C-135-4-11-1</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520164938"/>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3</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3</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86305" y="4067504"/>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Deliverables</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Technical Data Package(TDP), Prototype, 3D Modeling Data, Testing Procedures, </a:t>
            </a:r>
            <a:r>
              <a:rPr kumimoji="0" lang="en-US" sz="1400" b="0" i="0" u="none" strike="noStrike" kern="1200" cap="none" spc="0" normalizeH="0" baseline="0" noProof="0" dirty="0" err="1">
                <a:ln>
                  <a:noFill/>
                </a:ln>
                <a:solidFill>
                  <a:prstClr val="black"/>
                </a:solidFill>
                <a:effectLst/>
                <a:uLnTx/>
                <a:uFillTx/>
                <a:latin typeface="Arial"/>
                <a:ea typeface="+mn-ea"/>
                <a:cs typeface="Calibri" panose="020F0502020204030204" pitchFamily="34" charset="0"/>
              </a:rPr>
              <a:t>ect</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3"/>
              </a:rPr>
              <a:t>429SCMS.SASPO.Workflow@us.af.mil</a:t>
            </a:r>
            <a:endPar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RSVP for technical discussion</a:t>
            </a:r>
          </a:p>
        </p:txBody>
      </p:sp>
    </p:spTree>
    <p:extLst>
      <p:ext uri="{BB962C8B-B14F-4D97-AF65-F5344CB8AC3E}">
        <p14:creationId xmlns:p14="http://schemas.microsoft.com/office/powerpoint/2010/main" val="1329303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128" y="0"/>
            <a:ext cx="9390679" cy="1143000"/>
          </a:xfrm>
        </p:spPr>
        <p:txBody>
          <a:bodyPr/>
          <a:lstStyle/>
          <a:p>
            <a:r>
              <a:rPr lang="en-US" dirty="0"/>
              <a:t> Lightning Arrester - Reverse Engineering</a:t>
            </a:r>
            <a:br>
              <a:rPr lang="en-US" dirty="0"/>
            </a:br>
            <a:r>
              <a:rPr lang="en-US" dirty="0"/>
              <a:t>  Tinker AFB – LCMC</a:t>
            </a:r>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9" name="Content Placeholder 2">
            <a:extLst>
              <a:ext uri="{FF2B5EF4-FFF2-40B4-BE49-F238E27FC236}">
                <a16:creationId xmlns:a16="http://schemas.microsoft.com/office/drawing/2014/main" id="{FF6AF5C2-8D25-ABFF-0D28-12197377E391}"/>
              </a:ext>
            </a:extLst>
          </p:cNvPr>
          <p:cNvSpPr txBox="1">
            <a:spLocks/>
          </p:cNvSpPr>
          <p:nvPr/>
        </p:nvSpPr>
        <p:spPr>
          <a:xfrm>
            <a:off x="1805032" y="2832902"/>
            <a:ext cx="8440873" cy="161903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rtl="0">
              <a:lnSpc>
                <a:spcPct val="150000"/>
              </a:lnSpc>
              <a:buNone/>
            </a:pPr>
            <a:r>
              <a:rPr lang="en-US" sz="1800" b="1" dirty="0">
                <a:effectLst/>
                <a:latin typeface="Arial" panose="020B0604020202020204" pitchFamily="34" charset="0"/>
                <a:cs typeface="Arial" panose="020B0604020202020204" pitchFamily="34" charset="0"/>
              </a:rPr>
              <a:t>The Technical Discussion for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has already taken place. If you have questions regarding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please submit them to</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solidFill>
                  <a:srgbClr val="CD5937"/>
                </a:solidFill>
                <a:effectLst/>
                <a:latin typeface="Arial" panose="020B0604020202020204" pitchFamily="34" charset="0"/>
                <a:cs typeface="Arial" panose="020B0604020202020204" pitchFamily="34" charset="0"/>
                <a:hlinkClick r:id="rId2" tooltip="mailto:429scms.saspo.workflow@us.af.mil"/>
              </a:rPr>
              <a:t>429SCMS.SASPO.Workflow@us.af.mil</a:t>
            </a:r>
            <a:endParaRPr lang="en-US" sz="1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536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Switch, Push-Pull - Reverse Engineering</a:t>
            </a:r>
            <a:br>
              <a:rPr lang="en-US" dirty="0"/>
            </a:br>
            <a:r>
              <a:rPr lang="en-US" dirty="0"/>
              <a:t> Tinker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532093304"/>
              </p:ext>
            </p:extLst>
          </p:nvPr>
        </p:nvGraphicFramePr>
        <p:xfrm>
          <a:off x="557048" y="1330865"/>
          <a:ext cx="5365287" cy="2496345"/>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KC-135</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Switch, Push-Pull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5930-00-556-3791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10-1237-5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$2,988.30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198642">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4192505305"/>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12.900”L x 0.880”H x 1.980”W</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10-1237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81205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597095666"/>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16</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20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20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20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20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Deliverables</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Technical Data Package(TDP), Prototype, 3D Modeling Data, Testing Procedures, </a:t>
            </a:r>
            <a:r>
              <a:rPr kumimoji="0" lang="en-US" sz="1400" b="0" i="0" u="none" strike="noStrike" kern="1200" cap="none" spc="0" normalizeH="0" baseline="0" noProof="0" dirty="0" err="1">
                <a:ln>
                  <a:noFill/>
                </a:ln>
                <a:solidFill>
                  <a:prstClr val="black"/>
                </a:solidFill>
                <a:effectLst/>
                <a:uLnTx/>
                <a:uFillTx/>
                <a:latin typeface="Arial"/>
                <a:ea typeface="+mn-ea"/>
                <a:cs typeface="Calibri" panose="020F0502020204030204" pitchFamily="34" charset="0"/>
              </a:rPr>
              <a:t>ect</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3"/>
              </a:rPr>
              <a:t>429SCMS.SASPO.Workflow@us.af.mil</a:t>
            </a:r>
            <a:endPar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RSVP for technical discussion</a:t>
            </a:r>
          </a:p>
        </p:txBody>
      </p:sp>
    </p:spTree>
    <p:extLst>
      <p:ext uri="{BB962C8B-B14F-4D97-AF65-F5344CB8AC3E}">
        <p14:creationId xmlns:p14="http://schemas.microsoft.com/office/powerpoint/2010/main" val="2729457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128" y="0"/>
            <a:ext cx="9390679" cy="1143000"/>
          </a:xfrm>
        </p:spPr>
        <p:txBody>
          <a:bodyPr/>
          <a:lstStyle/>
          <a:p>
            <a:r>
              <a:rPr lang="en-US" dirty="0"/>
              <a:t>Switch, Push-Pull - Reverse Engineering</a:t>
            </a:r>
            <a:br>
              <a:rPr lang="en-US" dirty="0"/>
            </a:br>
            <a:r>
              <a:rPr lang="en-US" dirty="0"/>
              <a:t> Tinker AFB – LCMC</a:t>
            </a:r>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EE138469-FAEF-C0A6-D45B-E96D5881933C}"/>
              </a:ext>
            </a:extLst>
          </p:cNvPr>
          <p:cNvSpPr txBox="1">
            <a:spLocks/>
          </p:cNvSpPr>
          <p:nvPr/>
        </p:nvSpPr>
        <p:spPr>
          <a:xfrm>
            <a:off x="1805032" y="2832902"/>
            <a:ext cx="8440873" cy="161903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rtl="0">
              <a:lnSpc>
                <a:spcPct val="150000"/>
              </a:lnSpc>
              <a:buNone/>
            </a:pPr>
            <a:r>
              <a:rPr lang="en-US" sz="1800" b="1" dirty="0">
                <a:effectLst/>
                <a:latin typeface="Arial" panose="020B0604020202020204" pitchFamily="34" charset="0"/>
                <a:cs typeface="Arial" panose="020B0604020202020204" pitchFamily="34" charset="0"/>
              </a:rPr>
              <a:t>The Technical Discussion for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has already taken place. If you have questions regarding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please submit them to</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solidFill>
                  <a:srgbClr val="CD5937"/>
                </a:solidFill>
                <a:effectLst/>
                <a:latin typeface="Arial" panose="020B0604020202020204" pitchFamily="34" charset="0"/>
                <a:cs typeface="Arial" panose="020B0604020202020204" pitchFamily="34" charset="0"/>
                <a:hlinkClick r:id="rId2" tooltip="mailto:429scms.saspo.workflow@us.af.mil"/>
              </a:rPr>
              <a:t>429SCMS.SASPO.Workflow@us.af.mil</a:t>
            </a:r>
            <a:endParaRPr lang="en-US" sz="1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368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Temp Indicator - Reverse Engineering</a:t>
            </a:r>
            <a:br>
              <a:rPr lang="en-US" dirty="0"/>
            </a:br>
            <a:r>
              <a:rPr lang="en-US" dirty="0"/>
              <a:t> Tinker AFB – LCMC</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632781078"/>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KC-135</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Temperature Indicator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6685-00-553-4726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MIL-I-6533A, 162B2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$22,354.00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4</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039299147"/>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G</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2.00” D x 4.00” L</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162B2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35918</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a:latin typeface="+mn-lt"/>
                          <a:cs typeface="Calibri"/>
                        </a:rPr>
                        <a:t>N/A</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409244906"/>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36</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40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40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40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40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Deliverables</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Technical Data Package(TDP), Prototype, 3D Modeling Data, Testing Procedures, </a:t>
            </a:r>
            <a:r>
              <a:rPr kumimoji="0" lang="en-US" sz="1400" b="0" i="0" u="none" strike="noStrike" kern="1200" cap="none" spc="0" normalizeH="0" baseline="0" noProof="0" dirty="0" err="1">
                <a:ln>
                  <a:noFill/>
                </a:ln>
                <a:solidFill>
                  <a:prstClr val="black"/>
                </a:solidFill>
                <a:effectLst/>
                <a:uLnTx/>
                <a:uFillTx/>
                <a:latin typeface="Arial"/>
                <a:ea typeface="+mn-ea"/>
                <a:cs typeface="Calibri" panose="020F0502020204030204" pitchFamily="34" charset="0"/>
              </a:rPr>
              <a:t>ect</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3"/>
              </a:rPr>
              <a:t>429SCMS.SASPO.Workflow@us.af.mil</a:t>
            </a:r>
            <a:endPar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RSVP for technical discussion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0963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128" y="0"/>
            <a:ext cx="9390679" cy="1143000"/>
          </a:xfrm>
        </p:spPr>
        <p:txBody>
          <a:bodyPr/>
          <a:lstStyle/>
          <a:p>
            <a:r>
              <a:rPr lang="en-US" dirty="0"/>
              <a:t>Temp Indicator - Reverse Engineering</a:t>
            </a:r>
            <a:br>
              <a:rPr lang="en-US" dirty="0"/>
            </a:br>
            <a:r>
              <a:rPr lang="en-US" dirty="0"/>
              <a:t> Tinker AFB – LCMC</a:t>
            </a:r>
          </a:p>
        </p:txBody>
      </p:sp>
      <p:sp>
        <p:nvSpPr>
          <p:cNvPr id="4" name="Slide Number Placeholder 3"/>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8" name="Content Placeholder 2">
            <a:extLst>
              <a:ext uri="{FF2B5EF4-FFF2-40B4-BE49-F238E27FC236}">
                <a16:creationId xmlns:a16="http://schemas.microsoft.com/office/drawing/2014/main" id="{977E638F-84FB-7C7F-F944-5B75D9C07165}"/>
              </a:ext>
            </a:extLst>
          </p:cNvPr>
          <p:cNvSpPr txBox="1">
            <a:spLocks/>
          </p:cNvSpPr>
          <p:nvPr/>
        </p:nvSpPr>
        <p:spPr>
          <a:xfrm>
            <a:off x="1805032" y="2832902"/>
            <a:ext cx="8440873" cy="161903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rtl="0">
              <a:lnSpc>
                <a:spcPct val="150000"/>
              </a:lnSpc>
              <a:buNone/>
            </a:pPr>
            <a:r>
              <a:rPr lang="en-US" sz="1800" b="1" dirty="0">
                <a:effectLst/>
                <a:latin typeface="Arial" panose="020B0604020202020204" pitchFamily="34" charset="0"/>
                <a:cs typeface="Arial" panose="020B0604020202020204" pitchFamily="34" charset="0"/>
              </a:rPr>
              <a:t>The Technical Discussion for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has already taken place. If you have questions regarding this item,</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effectLst/>
                <a:latin typeface="Arial" panose="020B0604020202020204" pitchFamily="34" charset="0"/>
                <a:cs typeface="Arial" panose="020B0604020202020204" pitchFamily="34" charset="0"/>
              </a:rPr>
              <a:t>please submit them to</a:t>
            </a:r>
            <a:endParaRPr lang="en-US" sz="1800" dirty="0">
              <a:effectLst/>
              <a:latin typeface="Arial" panose="020B0604020202020204" pitchFamily="34" charset="0"/>
              <a:cs typeface="Arial" panose="020B0604020202020204" pitchFamily="34" charset="0"/>
            </a:endParaRPr>
          </a:p>
          <a:p>
            <a:pPr marL="0" indent="0" algn="ctr" rtl="0">
              <a:lnSpc>
                <a:spcPct val="150000"/>
              </a:lnSpc>
              <a:buNone/>
            </a:pPr>
            <a:r>
              <a:rPr lang="en-US" sz="1800" b="1" dirty="0">
                <a:solidFill>
                  <a:srgbClr val="CD5937"/>
                </a:solidFill>
                <a:effectLst/>
                <a:latin typeface="Arial" panose="020B0604020202020204" pitchFamily="34" charset="0"/>
                <a:cs typeface="Arial" panose="020B0604020202020204" pitchFamily="34" charset="0"/>
                <a:hlinkClick r:id="rId2" tooltip="mailto:429scms.saspo.workflow@us.af.mil"/>
              </a:rPr>
              <a:t>429SCMS.SASPO.Workflow@us.af.mil</a:t>
            </a:r>
            <a:endParaRPr lang="en-US" sz="18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096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53977" y="1219199"/>
            <a:ext cx="8374585" cy="5105401"/>
          </a:xfrm>
          <a:prstGeom prst="rect">
            <a:avLst/>
          </a:prstGeom>
        </p:spPr>
      </p:pic>
      <p:sp>
        <p:nvSpPr>
          <p:cNvPr id="3" name="object 3"/>
          <p:cNvSpPr txBox="1">
            <a:spLocks noGrp="1"/>
          </p:cNvSpPr>
          <p:nvPr>
            <p:ph type="title"/>
          </p:nvPr>
        </p:nvSpPr>
        <p:spPr>
          <a:xfrm>
            <a:off x="4790840" y="116687"/>
            <a:ext cx="5953360" cy="574040"/>
          </a:xfrm>
          <a:prstGeom prst="rect">
            <a:avLst/>
          </a:prstGeom>
        </p:spPr>
        <p:txBody>
          <a:bodyPr vert="horz" wrap="square" lIns="0" tIns="12700" rIns="0" bIns="0" rtlCol="0">
            <a:spAutoFit/>
          </a:bodyPr>
          <a:lstStyle/>
          <a:p>
            <a:pPr marL="12700" algn="r">
              <a:lnSpc>
                <a:spcPct val="100000"/>
              </a:lnSpc>
              <a:spcBef>
                <a:spcPts val="100"/>
              </a:spcBef>
            </a:pPr>
            <a:r>
              <a:rPr sz="3600" i="1" spc="-5" dirty="0">
                <a:solidFill>
                  <a:srgbClr val="131B76"/>
                </a:solidFill>
                <a:latin typeface="Arial"/>
                <a:cs typeface="Arial"/>
              </a:rPr>
              <a:t>F100</a:t>
            </a:r>
            <a:r>
              <a:rPr sz="3600" i="1" spc="-90" dirty="0">
                <a:solidFill>
                  <a:srgbClr val="131B76"/>
                </a:solidFill>
                <a:latin typeface="Arial"/>
                <a:cs typeface="Arial"/>
              </a:rPr>
              <a:t> </a:t>
            </a:r>
            <a:r>
              <a:rPr sz="3600" i="1" spc="-5" dirty="0">
                <a:solidFill>
                  <a:srgbClr val="131B76"/>
                </a:solidFill>
                <a:latin typeface="Arial"/>
                <a:cs typeface="Arial"/>
              </a:rPr>
              <a:t>Engine</a:t>
            </a:r>
            <a:endParaRPr sz="3600">
              <a:latin typeface="Arial"/>
              <a:cs typeface="Arial"/>
            </a:endParaRPr>
          </a:p>
        </p:txBody>
      </p:sp>
    </p:spTree>
    <p:extLst>
      <p:ext uri="{BB962C8B-B14F-4D97-AF65-F5344CB8AC3E}">
        <p14:creationId xmlns:p14="http://schemas.microsoft.com/office/powerpoint/2010/main" val="3919134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27635"/>
            <a:ext cx="9559246" cy="1143000"/>
          </a:xfrm>
        </p:spPr>
        <p:txBody>
          <a:bodyPr/>
          <a:lstStyle/>
          <a:p>
            <a:r>
              <a:rPr lang="en-US" dirty="0"/>
              <a:t>Divergent Segment: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F100-PW-220/-229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Divergent Segment</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2840-01-308-4465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4071142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$3,444.31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$2,780.91</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033039684"/>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Augmenter </a:t>
                      </a:r>
                      <a:r>
                        <a:rPr lang="fr-FR" sz="1200" b="1" dirty="0" err="1">
                          <a:latin typeface="+mn-lt"/>
                          <a:cs typeface="Calibri"/>
                        </a:rPr>
                        <a:t>Assembly</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061444239"/>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9</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5:</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100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7:</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37</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48</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9</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48</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Capabilities Statement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429SCMS.SASPO.Workflow@us.af.mil</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p>
          <a:p>
            <a:pPr marR="0" lvl="0" algn="l" defTabSz="914400" rtl="0" eaLnBrk="1" fontAlgn="base" latinLnBrk="0" hangingPunct="1">
              <a:lnSpc>
                <a:spcPct val="100000"/>
              </a:lnSpc>
              <a:spcBef>
                <a:spcPct val="0"/>
              </a:spcBef>
              <a:spcAft>
                <a:spcPct val="0"/>
              </a:spcAft>
              <a:buClrTx/>
              <a:buSzTx/>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No Source Approval Request (SAR) Package required at this time</a:t>
            </a:r>
            <a:endParaRPr lang="en-US" sz="1400" b="1" dirty="0">
              <a:solidFill>
                <a:prstClr val="black"/>
              </a:solidFill>
              <a:latin typeface="Arial"/>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3981188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Duct, Compressor, Air: Market Research Tinker AFB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704136691"/>
              </p:ext>
            </p:extLst>
          </p:nvPr>
        </p:nvGraphicFramePr>
        <p:xfrm>
          <a:off x="557048" y="1330865"/>
          <a:ext cx="5365287" cy="2531390"/>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Duct, Compressor</a:t>
                      </a:r>
                      <a:r>
                        <a:rPr lang="en-US" sz="1200" b="1">
                          <a:latin typeface="+mn-lt"/>
                          <a:cs typeface="Calibri"/>
                        </a:rPr>
                        <a:t>, Air 4</a:t>
                      </a:r>
                      <a:r>
                        <a:rPr lang="en-US" sz="1200" b="1" baseline="30000">
                          <a:latin typeface="+mn-lt"/>
                          <a:cs typeface="Calibri"/>
                        </a:rPr>
                        <a:t>th</a:t>
                      </a:r>
                      <a:r>
                        <a:rPr lang="en-US" sz="1200" b="1">
                          <a:latin typeface="+mn-lt"/>
                          <a:cs typeface="Calibri"/>
                        </a:rPr>
                        <a:t> Stage</a:t>
                      </a:r>
                      <a:endParaRPr lang="en-US" sz="12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2840-01-443-5588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4082871-02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36595">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4,062.39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1,952.62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3</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648861417"/>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kern="1200" dirty="0">
                          <a:solidFill>
                            <a:schemeClr val="tx1"/>
                          </a:solidFill>
                          <a:latin typeface="+mn-lt"/>
                          <a:ea typeface="+mn-ea"/>
                          <a:cs typeface="Calibri"/>
                        </a:rPr>
                        <a:t>Nickle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L- 27.679 In Min X 27.705 In Max</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116653596"/>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a:latin typeface="+mn-lt"/>
                          <a:cs typeface="Calibri"/>
                        </a:rPr>
                        <a:t>166</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4</a:t>
            </a:r>
            <a:r>
              <a:rPr lang="en-US" sz="1400" baseline="30000" dirty="0">
                <a:effectLst/>
                <a:latin typeface="+mj-lt"/>
                <a:ea typeface="Calibri" panose="020F0502020204030204" pitchFamily="34" charset="0"/>
                <a:cs typeface="Times New Roman" panose="02020603050405020304" pitchFamily="18" charset="0"/>
              </a:rPr>
              <a:t>th</a:t>
            </a:r>
            <a:r>
              <a:rPr lang="en-US" sz="1400" dirty="0">
                <a:effectLst/>
                <a:latin typeface="+mj-lt"/>
                <a:ea typeface="Calibri" panose="020F0502020204030204" pitchFamily="34" charset="0"/>
                <a:cs typeface="Times New Roman" panose="02020603050405020304" pitchFamily="18" charset="0"/>
              </a:rPr>
              <a:t> Stg Duct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latin typeface="+mj-lt"/>
              <a:ea typeface="Calibri" panose="020F0502020204030204" pitchFamily="34" charset="0"/>
              <a:cs typeface="Times New Roman" panose="02020603050405020304" pitchFamily="18" charset="0"/>
            </a:endParaRPr>
          </a:p>
          <a:p>
            <a:pPr fontAlgn="base">
              <a:spcBef>
                <a:spcPct val="0"/>
              </a:spcBef>
              <a:spcAft>
                <a:spcPct val="0"/>
              </a:spcAft>
              <a:defRPr/>
            </a:pP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4579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Duct, Compressor, Air: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4266554709"/>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Duct, Compressor</a:t>
                      </a:r>
                      <a:r>
                        <a:rPr lang="en-US" sz="1200" b="1">
                          <a:latin typeface="+mn-lt"/>
                          <a:cs typeface="Calibri"/>
                        </a:rPr>
                        <a:t>, Air 5</a:t>
                      </a:r>
                      <a:r>
                        <a:rPr lang="en-US" sz="1200" b="1" baseline="30000">
                          <a:latin typeface="+mn-lt"/>
                          <a:cs typeface="Calibri"/>
                        </a:rPr>
                        <a:t>th</a:t>
                      </a:r>
                      <a:r>
                        <a:rPr lang="en-US" sz="1200" b="1">
                          <a:latin typeface="+mn-lt"/>
                          <a:cs typeface="Calibri"/>
                        </a:rPr>
                        <a:t> Stage</a:t>
                      </a:r>
                      <a:endParaRPr lang="en-US" sz="12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2840-01-443-5589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4082851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2,760.74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1,632.67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6</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618831041"/>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a:latin typeface="+mn-lt"/>
                          <a:cs typeface="Calibri"/>
                        </a:rPr>
                        <a:t>P</a:t>
                      </a:r>
                      <a:endParaRPr lang="en-US"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a:latin typeface="+mn-lt"/>
                          <a:cs typeface="Calibri"/>
                        </a:rPr>
                        <a:t>Nickel </a:t>
                      </a:r>
                      <a:r>
                        <a:rPr lang="en-US" sz="1200" b="1" dirty="0">
                          <a:latin typeface="+mn-lt"/>
                          <a:cs typeface="Calibri"/>
                        </a:rPr>
                        <a:t>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L- 26.892 In Min X 26.906 In Max</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283314691"/>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a:latin typeface="+mn-lt"/>
                          <a:cs typeface="Calibri"/>
                        </a:rPr>
                        <a:t>330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Market Research for 5</a:t>
            </a:r>
            <a:r>
              <a:rPr lang="en-US" sz="1400" baseline="30000">
                <a:effectLst/>
                <a:latin typeface="+mj-lt"/>
                <a:ea typeface="Calibri" panose="020F0502020204030204" pitchFamily="34" charset="0"/>
                <a:cs typeface="Times New Roman" panose="02020603050405020304" pitchFamily="18" charset="0"/>
              </a:rPr>
              <a:t>th</a:t>
            </a:r>
            <a:r>
              <a:rPr lang="en-US" sz="1400">
                <a:effectLst/>
                <a:latin typeface="+mj-lt"/>
                <a:ea typeface="Calibri" panose="020F0502020204030204" pitchFamily="34" charset="0"/>
                <a:cs typeface="Times New Roman" panose="02020603050405020304" pitchFamily="18" charset="0"/>
              </a:rPr>
              <a:t> Stg Duct </a:t>
            </a:r>
            <a:r>
              <a:rPr lang="en-US" sz="1400" dirty="0">
                <a:effectLst/>
                <a:latin typeface="+mj-lt"/>
                <a:ea typeface="Calibri" panose="020F0502020204030204" pitchFamily="34" charset="0"/>
                <a:cs typeface="Times New Roman" panose="02020603050405020304" pitchFamily="18" charset="0"/>
              </a:rPr>
              <a:t>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137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14968"/>
            <a:ext cx="9559246" cy="1041633"/>
          </a:xfrm>
        </p:spPr>
        <p:txBody>
          <a:bodyPr/>
          <a:lstStyle/>
          <a:p>
            <a:r>
              <a:rPr lang="en-US" dirty="0"/>
              <a:t>Hose Assy, Non-metallic: AS-New Buy</a:t>
            </a:r>
            <a:br>
              <a:rPr lang="en-US" dirty="0"/>
            </a:br>
            <a:r>
              <a:rPr lang="en-US" dirty="0"/>
              <a:t> Tinker AFB – 424</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794695038"/>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B-2</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Hose Assy, Non-metallic</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4720-01-362-3481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DAA3515A011-017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$1,161.45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522314801"/>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4</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Rubber, </a:t>
                      </a:r>
                      <a:r>
                        <a:rPr lang="en-US" sz="1200" b="1" dirty="0" err="1">
                          <a:latin typeface="+mn-lt"/>
                          <a:cs typeface="Calibri"/>
                        </a:rPr>
                        <a:t>Fluorosilicone</a:t>
                      </a:r>
                      <a:r>
                        <a:rPr lang="en-US" sz="1200" b="1" dirty="0">
                          <a:latin typeface="+mn-lt"/>
                          <a:cs typeface="Calibri"/>
                        </a:rPr>
                        <a:t> Elastomer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algn="l" defTabSz="914400" rtl="0" eaLnBrk="1" fontAlgn="auto" latinLnBrk="0" hangingPunct="1">
                        <a:lnSpc>
                          <a:spcPct val="100000"/>
                        </a:lnSpc>
                        <a:spcBef>
                          <a:spcPts val="755"/>
                        </a:spcBef>
                        <a:spcAft>
                          <a:spcPts val="0"/>
                        </a:spcAft>
                        <a:buClrTx/>
                        <a:buSzTx/>
                        <a:buFontTx/>
                        <a:buNone/>
                        <a:tabLst/>
                        <a:defRPr/>
                      </a:pPr>
                      <a:r>
                        <a:rPr lang="en-US" sz="1200" b="1" dirty="0">
                          <a:latin typeface="+mn-lt"/>
                          <a:cs typeface="Calibri"/>
                        </a:rPr>
                        <a:t>Not Available </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X</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DAA3515P010 (Performance Spec)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81205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811353837"/>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10-15</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r>
              <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All eight </a:t>
            </a:r>
            <a:r>
              <a:rPr lang="en-US" sz="1400" dirty="0">
                <a:solidFill>
                  <a:prstClr val="black"/>
                </a:solidFill>
                <a:latin typeface="Arial"/>
                <a:cs typeface="Calibri" panose="020F0502020204030204" pitchFamily="34" charset="0"/>
              </a:rPr>
              <a:t>hose assemblies can be on a single  SAR package.</a:t>
            </a:r>
            <a:endPar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dlaavnsmallbus@dla.mil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prstClr val="black"/>
                </a:solidFill>
                <a:latin typeface="Arial"/>
                <a:cs typeface="Calibri" panose="020F0502020204030204" pitchFamily="34" charset="0"/>
              </a:rPr>
              <a:t>Flex Fab owns drawings</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Send notification to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429SCMS.SASPO.Workflow@us.af.mil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within 45 days of intent to submit SAR package.</a:t>
            </a:r>
          </a:p>
        </p:txBody>
      </p:sp>
    </p:spTree>
    <p:extLst>
      <p:ext uri="{BB962C8B-B14F-4D97-AF65-F5344CB8AC3E}">
        <p14:creationId xmlns:p14="http://schemas.microsoft.com/office/powerpoint/2010/main" val="1732160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Duct, Compressor, Air: Market Research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299845239"/>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Duct, Compressor</a:t>
                      </a:r>
                      <a:r>
                        <a:rPr lang="en-US" sz="1200" b="1">
                          <a:latin typeface="+mn-lt"/>
                          <a:cs typeface="Calibri"/>
                        </a:rPr>
                        <a:t>, Air 6</a:t>
                      </a:r>
                      <a:r>
                        <a:rPr lang="en-US" sz="1200" b="1" baseline="30000">
                          <a:latin typeface="+mn-lt"/>
                          <a:cs typeface="Calibri"/>
                        </a:rPr>
                        <a:t>th</a:t>
                      </a:r>
                      <a:r>
                        <a:rPr lang="en-US" sz="1200" b="1">
                          <a:latin typeface="+mn-lt"/>
                          <a:cs typeface="Calibri"/>
                        </a:rPr>
                        <a:t> Stage</a:t>
                      </a:r>
                      <a:endParaRPr lang="en-US" sz="12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2840-01-443-5590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4082849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2,777.09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1,482.84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6</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632939271"/>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Nickle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a:solidFill>
                            <a:schemeClr val="tx1"/>
                          </a:solidFill>
                          <a:latin typeface="+mn-lt"/>
                          <a:ea typeface="+mn-ea"/>
                          <a:cs typeface="Calibri"/>
                        </a:rPr>
                        <a:t>L- 26.124 In Min X 26.132 In Max</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a:latin typeface="+mn-lt"/>
                          <a:cs typeface="Calibri"/>
                        </a:rPr>
                        <a:t>330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6th Stg compressor duct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966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Duct, Compressor, Air: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459463997"/>
              </p:ext>
            </p:extLst>
          </p:nvPr>
        </p:nvGraphicFramePr>
        <p:xfrm>
          <a:off x="557048" y="1330865"/>
          <a:ext cx="5365287" cy="2638241"/>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7218">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7218">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5242">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Duct, Compressor</a:t>
                      </a:r>
                      <a:r>
                        <a:rPr lang="en-US" sz="1200" b="1">
                          <a:latin typeface="+mn-lt"/>
                          <a:cs typeface="Calibri"/>
                        </a:rPr>
                        <a:t>, Air 4</a:t>
                      </a:r>
                      <a:r>
                        <a:rPr lang="en-US" sz="1200" b="1" baseline="30000">
                          <a:latin typeface="+mn-lt"/>
                          <a:cs typeface="Calibri"/>
                        </a:rPr>
                        <a:t>th</a:t>
                      </a:r>
                      <a:r>
                        <a:rPr lang="en-US" sz="1200" b="1">
                          <a:latin typeface="+mn-lt"/>
                          <a:cs typeface="Calibri"/>
                        </a:rPr>
                        <a:t> Stage</a:t>
                      </a:r>
                      <a:endParaRPr lang="en-US" sz="12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496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2840-01-451-9636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4473">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4082871-01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0257">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3,877.77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7218">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1,511.56</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7218">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7218">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7218">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3</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566951884"/>
              </p:ext>
            </p:extLst>
          </p:nvPr>
        </p:nvGraphicFramePr>
        <p:xfrm>
          <a:off x="6273209" y="1330864"/>
          <a:ext cx="5357421" cy="2638242"/>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L-12.130 In; W-2.320 In Min and 2.326 In Max; Dia. 27.647 In Min </a:t>
                      </a:r>
                      <a:r>
                        <a:rPr lang="en-US" sz="1200" b="1">
                          <a:solidFill>
                            <a:schemeClr val="tx1"/>
                          </a:solidFill>
                          <a:latin typeface="+mn-lt"/>
                          <a:ea typeface="+mn-ea"/>
                          <a:cs typeface="Calibri"/>
                        </a:rPr>
                        <a:t>X 27.659 In </a:t>
                      </a:r>
                      <a:r>
                        <a:rPr lang="en-US" sz="1200" b="1" dirty="0">
                          <a:solidFill>
                            <a:schemeClr val="tx1"/>
                          </a:solidFill>
                          <a:latin typeface="+mn-lt"/>
                          <a:ea typeface="+mn-ea"/>
                          <a:cs typeface="Calibri"/>
                        </a:rPr>
                        <a:t>Max</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2J-F100-54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972846983"/>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a:latin typeface="+mn-lt"/>
                          <a:cs typeface="Calibri"/>
                        </a:rPr>
                        <a:t>166</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4</a:t>
            </a:r>
            <a:r>
              <a:rPr lang="en-US" sz="1400" baseline="30000" dirty="0">
                <a:effectLst/>
                <a:latin typeface="+mj-lt"/>
                <a:ea typeface="Calibri" panose="020F0502020204030204" pitchFamily="34" charset="0"/>
                <a:cs typeface="Times New Roman" panose="02020603050405020304" pitchFamily="18" charset="0"/>
              </a:rPr>
              <a:t>th</a:t>
            </a:r>
            <a:r>
              <a:rPr lang="en-US" sz="1400" dirty="0">
                <a:effectLst/>
                <a:latin typeface="+mj-lt"/>
                <a:ea typeface="Calibri" panose="020F0502020204030204" pitchFamily="34" charset="0"/>
                <a:cs typeface="Times New Roman" panose="02020603050405020304" pitchFamily="18" charset="0"/>
              </a:rPr>
              <a:t> Stg Duct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946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Bearing, Roller #1 -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61090486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F100-PW-100/200/220/229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Bearing, Roller #1</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a:latin typeface="+mn-lt"/>
                          <a:cs typeface="Calibri"/>
                        </a:rPr>
                        <a:t>3110-00-416-9422</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4035597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$3,217.75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$1,696.19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510754700"/>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B</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Steel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1.5 “ W x 5.8781 “Dia</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F</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4035597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77445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2J-F100-14/24/54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Inlet</a:t>
                      </a:r>
                      <a:r>
                        <a:rPr lang="fr-FR" sz="1200" b="1" dirty="0">
                          <a:latin typeface="+mn-lt"/>
                          <a:cs typeface="Calibri"/>
                        </a:rPr>
                        <a:t> Fan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4229349577"/>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111</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87</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72</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83</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12/07/2023</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86305"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Level 4 Main Engine Bearing remanufacture/Overhaul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fontAlgn="base">
              <a:spcBef>
                <a:spcPct val="0"/>
              </a:spcBef>
              <a:spcAft>
                <a:spcPct val="0"/>
              </a:spcAft>
              <a:defRPr/>
            </a:pPr>
            <a:endParaRPr lang="en-US" sz="16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01586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Bearing, Ball, #2 -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56742171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F100-PW-220</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Bearing Ball, Annular #2</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3110-00-345-6121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4037050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$4,605.92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$2,068.39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B</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Steel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a:solidFill>
                            <a:schemeClr val="tx1"/>
                          </a:solidFill>
                          <a:latin typeface="+mn-lt"/>
                          <a:ea typeface="+mn-ea"/>
                          <a:cs typeface="Calibri"/>
                        </a:rPr>
                        <a:t>8” Dia x 1.5” H</a:t>
                      </a:r>
                      <a:endParaRPr lang="en-US"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F</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4037050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77445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2J-F100-24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682677436"/>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72</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60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70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45</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a:solidFill>
                            <a:schemeClr val="tx1"/>
                          </a:solidFill>
                          <a:latin typeface="+mn-lt"/>
                          <a:cs typeface="Calibri"/>
                        </a:rPr>
                        <a:t>08/08/2024</a:t>
                      </a:r>
                      <a:endParaRPr lang="en-US"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12/07/2023</a:t>
                      </a: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Level 4 Main Engine Bearing remanufacture/Overhaul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fontAlgn="base">
              <a:spcBef>
                <a:spcPct val="0"/>
              </a:spcBef>
              <a:spcAft>
                <a:spcPct val="0"/>
              </a:spcAft>
              <a:defRPr/>
            </a:pPr>
            <a:endParaRPr lang="en-US" sz="1600" dirty="0">
              <a:effectLst/>
              <a:latin typeface="+mj-lt"/>
              <a:ea typeface="Calibri" panose="020F0502020204030204" pitchFamily="34" charset="0"/>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5739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Bearing, Ball, #3 - Market Research</a:t>
            </a:r>
            <a:br>
              <a:rPr lang="en-US" dirty="0"/>
            </a:br>
            <a:r>
              <a:rPr lang="en-US" dirty="0"/>
              <a:t>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327216772"/>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F100-PW-100/200/220</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Bearing, Ball, Annular #3</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3110-00-345-6018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4035594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$5,428.60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$2,303.69</a:t>
                      </a:r>
                      <a:endParaRPr lang="en-US"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Not Available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446352234"/>
              </p:ext>
            </p:extLst>
          </p:nvPr>
        </p:nvGraphicFramePr>
        <p:xfrm>
          <a:off x="6273210" y="1362019"/>
          <a:ext cx="5356032" cy="2543085"/>
        </p:xfrm>
        <a:graphic>
          <a:graphicData uri="http://schemas.openxmlformats.org/drawingml/2006/table">
            <a:tbl>
              <a:tblPr firstRow="1" bandRow="1">
                <a:tableStyleId>{2D5ABB26-0587-4C30-8999-92F81FD0307C}</a:tableStyleId>
              </a:tblPr>
              <a:tblGrid>
                <a:gridCol w="1861638">
                  <a:extLst>
                    <a:ext uri="{9D8B030D-6E8A-4147-A177-3AD203B41FA5}">
                      <a16:colId xmlns:a16="http://schemas.microsoft.com/office/drawing/2014/main" val="20000"/>
                    </a:ext>
                  </a:extLst>
                </a:gridCol>
                <a:gridCol w="1747197">
                  <a:extLst>
                    <a:ext uri="{9D8B030D-6E8A-4147-A177-3AD203B41FA5}">
                      <a16:colId xmlns:a16="http://schemas.microsoft.com/office/drawing/2014/main" val="20001"/>
                    </a:ext>
                  </a:extLst>
                </a:gridCol>
                <a:gridCol w="1747197">
                  <a:extLst>
                    <a:ext uri="{9D8B030D-6E8A-4147-A177-3AD203B41FA5}">
                      <a16:colId xmlns:a16="http://schemas.microsoft.com/office/drawing/2014/main" val="708557264"/>
                    </a:ext>
                  </a:extLst>
                </a:gridCol>
              </a:tblGrid>
              <a:tr h="345621">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R</a:t>
                      </a:r>
                    </a:p>
                    <a:p>
                      <a:pPr marL="32384" marR="0" lvl="0" indent="0" defTabSz="914400" eaLnBrk="1" fontAlgn="auto" latinLnBrk="0" hangingPunct="1">
                        <a:lnSpc>
                          <a:spcPts val="1480"/>
                        </a:lnSpc>
                        <a:spcBef>
                          <a:spcPts val="0"/>
                        </a:spcBef>
                        <a:spcAft>
                          <a:spcPts val="0"/>
                        </a:spcAft>
                        <a:buClrTx/>
                        <a:buSzTx/>
                        <a:buFontTx/>
                        <a:buNone/>
                        <a:tabLst/>
                        <a:defRPr/>
                      </a:pPr>
                      <a:endParaRPr lang="en-US"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168">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B</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Steel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198793">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8.8577 in </a:t>
                      </a:r>
                      <a:r>
                        <a:rPr lang="en-US" sz="1200" b="1" dirty="0" err="1">
                          <a:solidFill>
                            <a:schemeClr val="tx1"/>
                          </a:solidFill>
                          <a:latin typeface="+mn-lt"/>
                          <a:ea typeface="+mn-ea"/>
                          <a:cs typeface="Calibri"/>
                        </a:rPr>
                        <a:t>Dia</a:t>
                      </a:r>
                      <a:r>
                        <a:rPr lang="en-US" sz="1200" b="1" dirty="0">
                          <a:solidFill>
                            <a:schemeClr val="tx1"/>
                          </a:solidFill>
                          <a:latin typeface="+mn-lt"/>
                          <a:ea typeface="+mn-ea"/>
                          <a:cs typeface="Calibri"/>
                        </a:rPr>
                        <a:t> X 1.4073 in Width</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2851">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F</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71168">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71168">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4035594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71168">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77445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71168">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 / 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71168">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2J-F100-14 / 2J-F100-24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71168">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71168">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983151322"/>
              </p:ext>
            </p:extLst>
          </p:nvPr>
        </p:nvGraphicFramePr>
        <p:xfrm>
          <a:off x="549662" y="4067503"/>
          <a:ext cx="5410273" cy="2250946"/>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72</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60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70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lang="en-US" sz="1000" b="1" spc="75" dirty="0">
                          <a:latin typeface="+mn-lt"/>
                          <a:cs typeface="Calibri"/>
                        </a:rPr>
                        <a:t>FY28:</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45</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1333">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 </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a:solidFill>
                            <a:schemeClr val="tx1"/>
                          </a:solidFill>
                          <a:latin typeface="+mn-lt"/>
                          <a:cs typeface="Calibri"/>
                        </a:rPr>
                        <a:t>12/07/2023</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Market Research/ Overhaul for Level 4 Main Engine Bearing remanufacture/Overhaul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ea typeface="Calibri" panose="020F0502020204030204" pitchFamily="34" charset="0"/>
                <a:cs typeface="Times New Roman" panose="02020603050405020304" pitchFamily="18" charset="0"/>
              </a:rPr>
              <a:t>If interested, please submit capabilities statement to our workflow at </a:t>
            </a:r>
            <a:r>
              <a:rPr lang="en-US" sz="1400" dirty="0">
                <a:effectLst/>
                <a:ea typeface="Calibri" panose="020F0502020204030204" pitchFamily="34" charset="0"/>
                <a:cs typeface="Times New Roman" panose="02020603050405020304" pitchFamily="18" charset="0"/>
                <a:hlinkClick r:id="rId3"/>
              </a:rPr>
              <a:t>429SCMS.SASPO.Workflow@us.af.mil</a:t>
            </a:r>
            <a:endParaRPr lang="en-US" sz="1400" dirty="0">
              <a:effectLst/>
              <a:ea typeface="Calibri" panose="020F0502020204030204" pitchFamily="34" charset="0"/>
              <a:cs typeface="Times New Roman" panose="02020603050405020304" pitchFamily="18" charset="0"/>
            </a:endParaRPr>
          </a:p>
          <a:p>
            <a:pPr fontAlgn="base">
              <a:spcBef>
                <a:spcPct val="0"/>
              </a:spcBef>
              <a:spcAft>
                <a:spcPct val="0"/>
              </a:spcAft>
              <a:defRPr/>
            </a:pPr>
            <a:endParaRPr lang="en-US" sz="1600" dirty="0">
              <a:effectLst/>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46951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Bearing, Roller #4 -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02550383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F100-PW-220/229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Bearing, Roller #4</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3110-01-137-2472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4059349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$4,623.12</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$2,267.83</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099912581"/>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a:latin typeface="+mn-lt"/>
                          <a:cs typeface="Calibri"/>
                        </a:rPr>
                        <a:t>B</a:t>
                      </a:r>
                      <a:endParaRPr lang="en-US"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Steel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8.8578 in </a:t>
                      </a:r>
                      <a:r>
                        <a:rPr lang="en-US" sz="1200" b="1" dirty="0" err="1">
                          <a:solidFill>
                            <a:schemeClr val="tx1"/>
                          </a:solidFill>
                          <a:latin typeface="+mn-lt"/>
                          <a:ea typeface="+mn-ea"/>
                          <a:cs typeface="Calibri"/>
                        </a:rPr>
                        <a:t>Dia</a:t>
                      </a:r>
                      <a:r>
                        <a:rPr lang="en-US" sz="1200" b="1" dirty="0">
                          <a:solidFill>
                            <a:schemeClr val="tx1"/>
                          </a:solidFill>
                          <a:latin typeface="+mn-lt"/>
                          <a:ea typeface="+mn-ea"/>
                          <a:cs typeface="Calibri"/>
                        </a:rPr>
                        <a:t> X 1.375 in Width</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F</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4059349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77445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R</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2J-F100-14 </a:t>
                      </a:r>
                      <a:r>
                        <a:rPr lang="en-US" sz="1200" b="1">
                          <a:latin typeface="+mn-lt"/>
                          <a:cs typeface="Calibri"/>
                        </a:rPr>
                        <a:t>/ -</a:t>
                      </a:r>
                      <a:r>
                        <a:rPr lang="en-US" sz="1200" b="1" dirty="0">
                          <a:latin typeface="+mn-lt"/>
                          <a:cs typeface="Calibri"/>
                        </a:rPr>
                        <a:t>24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214385294"/>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100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107</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67</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67</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12/07/2023</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Market Research/ Overhaul for Level 4 Main Engine Bearing remanufacture/Overhaul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40069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Bearing, Ball, #2-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848306856"/>
              </p:ext>
            </p:extLst>
          </p:nvPr>
        </p:nvGraphicFramePr>
        <p:xfrm>
          <a:off x="557048" y="1330865"/>
          <a:ext cx="5365287" cy="2520868"/>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Bearing, Ball, Annular #2</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1436">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3110-01-388-9826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4081024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$3840.17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$2184.39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414072843"/>
              </p:ext>
            </p:extLst>
          </p:nvPr>
        </p:nvGraphicFramePr>
        <p:xfrm>
          <a:off x="6273209" y="1330863"/>
          <a:ext cx="5357421" cy="2520870"/>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684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Z</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684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B</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432">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Steel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1842">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2.0 “ W x 8.0 “Dia</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684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684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a:latin typeface="+mn-lt"/>
                          <a:cs typeface="Calibri"/>
                        </a:rPr>
                        <a:t>4081024</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684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77445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684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684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684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684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887929902"/>
              </p:ext>
            </p:extLst>
          </p:nvPr>
        </p:nvGraphicFramePr>
        <p:xfrm>
          <a:off x="549662" y="4067503"/>
          <a:ext cx="5410273" cy="2244503"/>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14629">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48</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48</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48</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48</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48</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Market Research/ Overhaul for Level 4 Main Engine Bearing remanufacture/Overhaul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8489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Bearing, Ball, Annular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642664550"/>
              </p:ext>
            </p:extLst>
          </p:nvPr>
        </p:nvGraphicFramePr>
        <p:xfrm>
          <a:off x="557048" y="1330865"/>
          <a:ext cx="5365287" cy="2520868"/>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Bearing, Ball, Annular #3</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1436">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3110-01-319-6269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4075314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$5661.39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$2545.87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113449086"/>
              </p:ext>
            </p:extLst>
          </p:nvPr>
        </p:nvGraphicFramePr>
        <p:xfrm>
          <a:off x="6282021" y="1343773"/>
          <a:ext cx="5394585" cy="2507958"/>
        </p:xfrm>
        <a:graphic>
          <a:graphicData uri="http://schemas.openxmlformats.org/drawingml/2006/table">
            <a:tbl>
              <a:tblPr firstRow="1" bandRow="1">
                <a:tableStyleId>{2D5ABB26-0587-4C30-8999-92F81FD0307C}</a:tableStyleId>
              </a:tblPr>
              <a:tblGrid>
                <a:gridCol w="1899285">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5692">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B</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5692">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B</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6227">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Steel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0503">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1.685 “ W x 10.0300 “Dia</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5692">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5692">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4075314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5692">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77445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5692">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5692">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5692">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5692">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578156515"/>
              </p:ext>
            </p:extLst>
          </p:nvPr>
        </p:nvGraphicFramePr>
        <p:xfrm>
          <a:off x="549662" y="4067503"/>
          <a:ext cx="5410273" cy="2244503"/>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14629">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40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37</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20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dirty="0">
                          <a:solidFill>
                            <a:schemeClr val="tx1"/>
                          </a:solidFill>
                          <a:latin typeface="+mn-lt"/>
                          <a:cs typeface="Calibri"/>
                        </a:rPr>
                        <a:t>------</a:t>
                      </a: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Market Research/ Overhaul for Level 4 Main Engine Bearing remanufacture/Overhaul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563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Air Seal #3 Bearing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Air Seal #3 Bering</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2840-01-381-6850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4080811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$3401.06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$2549.67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4132216609"/>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V</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Titanium</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2.545” L x 7.181” Dia</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a:latin typeface="+mn-lt"/>
                          <a:cs typeface="Calibri"/>
                        </a:rPr>
                        <a:t>Yes</a:t>
                      </a:r>
                      <a:endParaRPr lang="en-US"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4067503"/>
          <a:ext cx="5410273" cy="2271931"/>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12318">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#3 bearing air </a:t>
            </a:r>
            <a:r>
              <a:rPr lang="en-US" sz="1400">
                <a:effectLst/>
                <a:latin typeface="+mj-lt"/>
                <a:ea typeface="Calibri" panose="020F0502020204030204" pitchFamily="34" charset="0"/>
                <a:cs typeface="Times New Roman" panose="02020603050405020304" pitchFamily="18" charset="0"/>
              </a:rPr>
              <a:t>seal repair </a:t>
            </a:r>
            <a:r>
              <a:rPr lang="en-US" sz="1400" dirty="0">
                <a:effectLst/>
                <a:latin typeface="+mj-lt"/>
                <a:ea typeface="Calibri" panose="020F0502020204030204" pitchFamily="34" charset="0"/>
                <a:cs typeface="Times New Roman" panose="02020603050405020304" pitchFamily="18" charset="0"/>
              </a:rPr>
              <a:t>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2716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7th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34945656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7th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2840-01-368-3960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4083877-01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$6802.29</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$3062.87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V</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7</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528126361"/>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V</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3.341” L x 24.405” 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418314932"/>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Comments</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Market Research for 10-12</a:t>
            </a:r>
            <a:r>
              <a:rPr kumimoji="0" lang="en-US" sz="1400" b="0" i="0" u="none" strike="noStrike" kern="1200" cap="none" spc="0" normalizeH="0" baseline="30000" noProof="0">
                <a:ln>
                  <a:noFill/>
                </a:ln>
                <a:solidFill>
                  <a:prstClr val="black"/>
                </a:solidFill>
                <a:effectLst/>
                <a:uLnTx/>
                <a:uFillTx/>
                <a:latin typeface="Arial"/>
                <a:ea typeface="Calibri" panose="020F0502020204030204" pitchFamily="34" charset="0"/>
                <a:cs typeface="Times New Roman" panose="02020603050405020304" pitchFamily="18" charset="0"/>
              </a:rPr>
              <a:t>th</a:t>
            </a: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 Stg Stator Repair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Interested vendors must be able to obtain a licensing agreement from the OEM</a:t>
            </a: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19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Hose Assy, Non-metallic: AS-New Buy</a:t>
            </a:r>
            <a:br>
              <a:rPr lang="en-US" dirty="0"/>
            </a:br>
            <a:r>
              <a:rPr lang="en-US" dirty="0"/>
              <a:t> Tinker AFB – 424</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650218512"/>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B-2</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Hose Assy, Non-metallic</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4720-01-362-3482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DAA3515A011-019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$ 325.59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D</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N</a:t>
                      </a:r>
                      <a:r>
                        <a:rPr lang="en-US" sz="1200" b="1" dirty="0">
                          <a:latin typeface="+mn-lt"/>
                          <a:cs typeface="Calibri"/>
                        </a:rPr>
                        <a:t>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4239837181"/>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3020">
                        <a:lnSpc>
                          <a:spcPts val="140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Rubber, </a:t>
                      </a:r>
                      <a:r>
                        <a:rPr lang="en-US" sz="1200" b="1" dirty="0" err="1">
                          <a:latin typeface="+mn-lt"/>
                          <a:cs typeface="Calibri"/>
                        </a:rPr>
                        <a:t>Fluorosilicone</a:t>
                      </a:r>
                      <a:r>
                        <a:rPr lang="en-US" sz="1200" b="1" dirty="0">
                          <a:latin typeface="+mn-lt"/>
                          <a:cs typeface="Calibri"/>
                        </a:rPr>
                        <a:t> Elastomer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algn="l" defTabSz="914400" rtl="0" eaLnBrk="1" fontAlgn="auto" latinLnBrk="0" hangingPunct="1">
                        <a:lnSpc>
                          <a:spcPct val="100000"/>
                        </a:lnSpc>
                        <a:spcBef>
                          <a:spcPts val="755"/>
                        </a:spcBef>
                        <a:spcAft>
                          <a:spcPts val="0"/>
                        </a:spcAft>
                        <a:buClrTx/>
                        <a:buSzTx/>
                        <a:buFontTx/>
                        <a:buNone/>
                        <a:tabLst/>
                        <a:defRPr/>
                      </a:pPr>
                      <a:r>
                        <a:rPr lang="en-US" sz="1200" b="1" dirty="0">
                          <a:latin typeface="+mn-lt"/>
                          <a:cs typeface="Calibri"/>
                        </a:rPr>
                        <a:t>Not Available </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X</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DAA3515P010 (Performance Spec)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81205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453470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10-15</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r>
              <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All eight </a:t>
            </a:r>
            <a:r>
              <a:rPr lang="en-US" sz="1400" dirty="0">
                <a:solidFill>
                  <a:prstClr val="black"/>
                </a:solidFill>
                <a:latin typeface="Arial"/>
                <a:cs typeface="Calibri" panose="020F0502020204030204" pitchFamily="34" charset="0"/>
              </a:rPr>
              <a:t>hose assemblies can be on a single  SAR package.</a:t>
            </a:r>
            <a:endPar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dlaavnsmallbus@dla.mil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prstClr val="black"/>
                </a:solidFill>
                <a:latin typeface="Arial"/>
                <a:cs typeface="Calibri" panose="020F0502020204030204" pitchFamily="34" charset="0"/>
              </a:rPr>
              <a:t>Flex Fab owns drawings</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Send notification to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429SCMS.SASPO.Workflow@us.af.mil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within 45 days of intent to submit SAR package.</a:t>
            </a:r>
          </a:p>
        </p:txBody>
      </p:sp>
    </p:spTree>
    <p:extLst>
      <p:ext uri="{BB962C8B-B14F-4D97-AF65-F5344CB8AC3E}">
        <p14:creationId xmlns:p14="http://schemas.microsoft.com/office/powerpoint/2010/main" val="1367006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7</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78923963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7th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2840-01-368-6493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4083877-02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$8223.35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$3042.59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V</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4216403547"/>
              </p:ext>
            </p:extLst>
          </p:nvPr>
        </p:nvGraphicFramePr>
        <p:xfrm>
          <a:off x="6273209" y="1330864"/>
          <a:ext cx="5357421" cy="2739842"/>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3.</a:t>
                      </a:r>
                    </a:p>
                    <a:p>
                      <a:pPr marL="33020">
                        <a:lnSpc>
                          <a:spcPct val="100000"/>
                        </a:lnSpc>
                        <a:spcBef>
                          <a:spcPts val="755"/>
                        </a:spcBef>
                      </a:pPr>
                      <a:r>
                        <a:rPr lang="en-US" sz="1200" b="1">
                          <a:solidFill>
                            <a:schemeClr val="tx1"/>
                          </a:solidFill>
                          <a:latin typeface="+mn-lt"/>
                          <a:ea typeface="+mn-ea"/>
                          <a:cs typeface="Calibri"/>
                        </a:rPr>
                        <a:t>3.14</a:t>
                      </a:r>
                      <a:r>
                        <a:rPr lang="en-US" sz="1200" b="1" dirty="0">
                          <a:solidFill>
                            <a:schemeClr val="tx1"/>
                          </a:solidFill>
                          <a:latin typeface="+mn-lt"/>
                          <a:ea typeface="+mn-ea"/>
                          <a:cs typeface="Calibri"/>
                        </a:rPr>
                        <a:t>”L x 24.405”D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945959914"/>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000" b="1" spc="75" dirty="0">
                          <a:latin typeface="+mn-lt"/>
                          <a:cs typeface="Calibri"/>
                        </a:rPr>
                        <a:t>FY 27:</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 </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Market Research for 7</a:t>
            </a:r>
            <a:r>
              <a:rPr kumimoji="0" lang="en-US" sz="1400" b="0" i="0" u="none" strike="noStrike" kern="1200" cap="none" spc="0" normalizeH="0" baseline="30000" noProof="0" dirty="0">
                <a:ln>
                  <a:noFill/>
                </a:ln>
                <a:solidFill>
                  <a:prstClr val="black"/>
                </a:solidFill>
                <a:effectLst/>
                <a:uLnTx/>
                <a:uFillTx/>
                <a:latin typeface="Arial"/>
                <a:ea typeface="Calibri" panose="020F0502020204030204" pitchFamily="34" charset="0"/>
                <a:cs typeface="Times New Roman" panose="02020603050405020304" pitchFamily="18" charset="0"/>
              </a:rPr>
              <a:t>th</a:t>
            </a: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Stg Stator Repair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Interested vendors must be able to obtain a licensing agreement from the OEM</a:t>
            </a:r>
          </a:p>
        </p:txBody>
      </p:sp>
    </p:spTree>
    <p:extLst>
      <p:ext uri="{BB962C8B-B14F-4D97-AF65-F5344CB8AC3E}">
        <p14:creationId xmlns:p14="http://schemas.microsoft.com/office/powerpoint/2010/main" val="4217894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7</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5142244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7th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2840-01-619-5781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4089077-02</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$8223.35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$3042.59</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827205729"/>
              </p:ext>
            </p:extLst>
          </p:nvPr>
        </p:nvGraphicFramePr>
        <p:xfrm>
          <a:off x="6273209" y="1330864"/>
          <a:ext cx="5356033" cy="2536542"/>
        </p:xfrm>
        <a:graphic>
          <a:graphicData uri="http://schemas.openxmlformats.org/drawingml/2006/table">
            <a:tbl>
              <a:tblPr firstRow="1" bandRow="1">
                <a:tableStyleId>{2D5ABB26-0587-4C30-8999-92F81FD0307C}</a:tableStyleId>
              </a:tblPr>
              <a:tblGrid>
                <a:gridCol w="1861639">
                  <a:extLst>
                    <a:ext uri="{9D8B030D-6E8A-4147-A177-3AD203B41FA5}">
                      <a16:colId xmlns:a16="http://schemas.microsoft.com/office/drawing/2014/main" val="20000"/>
                    </a:ext>
                  </a:extLst>
                </a:gridCol>
                <a:gridCol w="1747197">
                  <a:extLst>
                    <a:ext uri="{9D8B030D-6E8A-4147-A177-3AD203B41FA5}">
                      <a16:colId xmlns:a16="http://schemas.microsoft.com/office/drawing/2014/main" val="20001"/>
                    </a:ext>
                  </a:extLst>
                </a:gridCol>
                <a:gridCol w="1747197">
                  <a:extLst>
                    <a:ext uri="{9D8B030D-6E8A-4147-A177-3AD203B41FA5}">
                      <a16:colId xmlns:a16="http://schemas.microsoft.com/office/drawing/2014/main" val="708557264"/>
                    </a:ext>
                  </a:extLst>
                </a:gridCol>
              </a:tblGrid>
              <a:tr h="19738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738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944">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459324">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3.</a:t>
                      </a:r>
                    </a:p>
                    <a:p>
                      <a:pPr marL="33020">
                        <a:lnSpc>
                          <a:spcPct val="100000"/>
                        </a:lnSpc>
                        <a:spcBef>
                          <a:spcPts val="755"/>
                        </a:spcBef>
                      </a:pPr>
                      <a:r>
                        <a:rPr lang="en-US" sz="1200" b="1" dirty="0">
                          <a:solidFill>
                            <a:schemeClr val="tx1"/>
                          </a:solidFill>
                          <a:latin typeface="+mn-lt"/>
                          <a:ea typeface="+mn-ea"/>
                          <a:cs typeface="Calibri"/>
                        </a:rPr>
                        <a:t>314”L x 24.405”D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738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738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738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738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738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738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738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953478523"/>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000" b="1" spc="75" dirty="0">
                          <a:latin typeface="+mn-lt"/>
                          <a:cs typeface="Calibri"/>
                        </a:rPr>
                        <a:t>FY 27:</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7</a:t>
            </a:r>
            <a:r>
              <a:rPr lang="en-US" sz="1400" baseline="30000" dirty="0">
                <a:effectLst/>
                <a:latin typeface="+mj-lt"/>
                <a:ea typeface="Calibri" panose="020F0502020204030204" pitchFamily="34" charset="0"/>
                <a:cs typeface="Times New Roman" panose="02020603050405020304" pitchFamily="18" charset="0"/>
              </a:rPr>
              <a:t>th</a:t>
            </a:r>
            <a:r>
              <a:rPr lang="en-US" sz="1400" dirty="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101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7th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512589255"/>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7th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2840-01-619-3223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4089077-01</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$6802.29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$3062.07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7</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524017411"/>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3.341” L x 24.405” 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912367550"/>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Comments</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Market Research for 10-12</a:t>
            </a:r>
            <a:r>
              <a:rPr kumimoji="0" lang="en-US" sz="1400" b="0" i="0" u="none" strike="noStrike" kern="1200" cap="none" spc="0" normalizeH="0" baseline="30000" noProof="0">
                <a:ln>
                  <a:noFill/>
                </a:ln>
                <a:solidFill>
                  <a:prstClr val="black"/>
                </a:solidFill>
                <a:effectLst/>
                <a:uLnTx/>
                <a:uFillTx/>
                <a:latin typeface="Arial"/>
                <a:ea typeface="Calibri" panose="020F0502020204030204" pitchFamily="34" charset="0"/>
                <a:cs typeface="Times New Roman" panose="02020603050405020304" pitchFamily="18" charset="0"/>
              </a:rPr>
              <a:t>th</a:t>
            </a: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 Stg Stator Repair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Interested vendors must be able to obtain a licensing agreement from the OEM</a:t>
            </a: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37411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9</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36770588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9th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2840-01-619-7382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4089079-01</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$6154.10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$4615.34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876374235"/>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2.687”L x 23.324”D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798673132"/>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550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000" b="1" spc="75" dirty="0">
                          <a:latin typeface="+mn-lt"/>
                          <a:cs typeface="Calibri"/>
                        </a:rPr>
                        <a:t>FY 27:</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550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 </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Market Research for </a:t>
            </a:r>
            <a:r>
              <a:rPr lang="en-US" sz="1400">
                <a:latin typeface="+mj-lt"/>
                <a:ea typeface="Calibri" panose="020F0502020204030204" pitchFamily="34" charset="0"/>
                <a:cs typeface="Times New Roman" panose="02020603050405020304" pitchFamily="18" charset="0"/>
              </a:rPr>
              <a:t>9</a:t>
            </a:r>
            <a:r>
              <a:rPr lang="en-US" sz="1400" baseline="30000">
                <a:effectLst/>
                <a:latin typeface="+mj-lt"/>
                <a:ea typeface="Calibri" panose="020F0502020204030204" pitchFamily="34" charset="0"/>
                <a:cs typeface="Times New Roman" panose="02020603050405020304" pitchFamily="18" charset="0"/>
              </a:rPr>
              <a:t>th</a:t>
            </a:r>
            <a:r>
              <a:rPr lang="en-US" sz="1400">
                <a:effectLst/>
                <a:latin typeface="+mj-lt"/>
                <a:ea typeface="Calibri" panose="020F0502020204030204" pitchFamily="34" charset="0"/>
                <a:cs typeface="Times New Roman" panose="02020603050405020304" pitchFamily="18" charset="0"/>
              </a:rPr>
              <a:t> </a:t>
            </a:r>
            <a:r>
              <a:rPr lang="en-US" sz="1400" dirty="0">
                <a:effectLst/>
                <a:latin typeface="+mj-lt"/>
                <a:ea typeface="Calibri" panose="020F0502020204030204" pitchFamily="34" charset="0"/>
                <a:cs typeface="Times New Roman" panose="02020603050405020304" pitchFamily="18" charset="0"/>
              </a:rPr>
              <a:t>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677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19089"/>
            <a:ext cx="9559246" cy="1143000"/>
          </a:xfrm>
        </p:spPr>
        <p:txBody>
          <a:bodyPr/>
          <a:lstStyle/>
          <a:p>
            <a:r>
              <a:rPr lang="en-US" dirty="0"/>
              <a:t>9</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31911599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9th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2840-01-368-0006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4083979-01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$58656.96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$5756.88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V</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4147031262"/>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2.687”L x 23.324”D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258985507"/>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550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000" b="1" spc="75" dirty="0">
                          <a:latin typeface="+mn-lt"/>
                          <a:cs typeface="Calibri"/>
                        </a:rPr>
                        <a:t>FY 27:</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550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Market Research for 9</a:t>
            </a:r>
            <a:r>
              <a:rPr kumimoji="0" lang="en-US" sz="1400" b="0" i="0" u="none" strike="noStrike" kern="1200" cap="none" spc="0" normalizeH="0" baseline="30000" noProof="0">
                <a:ln>
                  <a:noFill/>
                </a:ln>
                <a:solidFill>
                  <a:prstClr val="black"/>
                </a:solidFill>
                <a:effectLst/>
                <a:uLnTx/>
                <a:uFillTx/>
                <a:latin typeface="Arial"/>
                <a:ea typeface="Calibri" panose="020F0502020204030204" pitchFamily="34" charset="0"/>
                <a:cs typeface="Times New Roman" panose="02020603050405020304" pitchFamily="18" charset="0"/>
              </a:rPr>
              <a:t>th</a:t>
            </a:r>
            <a:r>
              <a:rPr kumimoji="0" lang="en-US" sz="14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Stg Stator Repair facility within the continental U.S.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If interested, please submit capabilities statement to our workflow at </a:t>
            </a: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hlinkClick r:id="rId3"/>
              </a:rPr>
              <a:t>429SCMS.SASPO.Workflow@us.af.mil</a:t>
            </a: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Interested vendors must be able to obtain a licensing agreement from the OEM</a:t>
            </a:r>
          </a:p>
        </p:txBody>
      </p:sp>
    </p:spTree>
    <p:extLst>
      <p:ext uri="{BB962C8B-B14F-4D97-AF65-F5344CB8AC3E}">
        <p14:creationId xmlns:p14="http://schemas.microsoft.com/office/powerpoint/2010/main" val="1791888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10-12th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84293742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10-12th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2840-01-619-7385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4089080-04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$10148.55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$5748.44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4</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439803164"/>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2.687”L x 23.324”D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86812679"/>
              </p:ext>
            </p:extLst>
          </p:nvPr>
        </p:nvGraphicFramePr>
        <p:xfrm>
          <a:off x="549662" y="4067503"/>
          <a:ext cx="5410273" cy="2269908"/>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41033">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2467">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11531">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14569">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33713">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000" b="1" spc="75" dirty="0">
                          <a:latin typeface="+mn-lt"/>
                          <a:cs typeface="Calibri"/>
                        </a:rPr>
                        <a:t>FY 27:</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552</a:t>
                      </a:r>
                    </a:p>
                    <a:p>
                      <a:pPr marR="220345" algn="r">
                        <a:lnSpc>
                          <a:spcPct val="100000"/>
                        </a:lnSpc>
                        <a:spcBef>
                          <a:spcPts val="120"/>
                        </a:spcBef>
                      </a:pP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0864">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8618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45866">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44649">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Comments</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Market Research for 10-12</a:t>
            </a:r>
            <a:r>
              <a:rPr lang="en-US" sz="1400" baseline="30000">
                <a:effectLst/>
                <a:latin typeface="+mj-lt"/>
                <a:ea typeface="Calibri" panose="020F0502020204030204" pitchFamily="34" charset="0"/>
                <a:cs typeface="Times New Roman" panose="02020603050405020304" pitchFamily="18" charset="0"/>
              </a:rPr>
              <a:t>th</a:t>
            </a:r>
            <a:r>
              <a:rPr lang="en-US" sz="140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a:effectLst/>
                <a:latin typeface="+mj-lt"/>
                <a:ea typeface="Calibri" panose="020F0502020204030204" pitchFamily="34" charset="0"/>
                <a:cs typeface="Times New Roman" panose="02020603050405020304" pitchFamily="18" charset="0"/>
                <a:hlinkClick r:id="rId3"/>
              </a:rPr>
              <a:t>429SCMS.SASPO.Workflow@us.af.mil</a:t>
            </a: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493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10-12th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694576743"/>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10-12th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2840-01-619-7383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4089080-01</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$11,493.34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$5842.12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4</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310077261"/>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2.687”L x 23.324”D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572135383"/>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000" b="1" spc="75" dirty="0">
                          <a:latin typeface="+mn-lt"/>
                          <a:cs typeface="Calibri"/>
                        </a:rPr>
                        <a:t>FY 27:</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Comments</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Market Research for 10-12</a:t>
            </a:r>
            <a:r>
              <a:rPr lang="en-US" sz="1400" baseline="30000">
                <a:effectLst/>
                <a:latin typeface="+mj-lt"/>
                <a:ea typeface="Calibri" panose="020F0502020204030204" pitchFamily="34" charset="0"/>
                <a:cs typeface="Times New Roman" panose="02020603050405020304" pitchFamily="18" charset="0"/>
              </a:rPr>
              <a:t>th</a:t>
            </a:r>
            <a:r>
              <a:rPr lang="en-US" sz="140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a:effectLst/>
                <a:latin typeface="+mj-lt"/>
                <a:ea typeface="Calibri" panose="020F0502020204030204" pitchFamily="34" charset="0"/>
                <a:cs typeface="Times New Roman" panose="02020603050405020304" pitchFamily="18" charset="0"/>
                <a:hlinkClick r:id="rId3"/>
              </a:rPr>
              <a:t>429SCMS.SASPO.Workflow@us.af.mil</a:t>
            </a: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42835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39023413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10-12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2840-01-619-4075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4089080-03</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$58656.96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$5756.88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3</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202638556"/>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Steel, Corrosion Resistant</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6.716”L x 22.140”D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a:latin typeface="+mn-lt"/>
                          <a:cs typeface="Calibri"/>
                        </a:rPr>
                        <a:t>8</a:t>
                      </a:r>
                      <a:endParaRPr lang="en-US"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73127198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Comments</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Market Research for 10-12</a:t>
            </a:r>
            <a:r>
              <a:rPr lang="en-US" sz="1400" baseline="30000">
                <a:effectLst/>
                <a:latin typeface="+mj-lt"/>
                <a:ea typeface="Calibri" panose="020F0502020204030204" pitchFamily="34" charset="0"/>
                <a:cs typeface="Times New Roman" panose="02020603050405020304" pitchFamily="18" charset="0"/>
              </a:rPr>
              <a:t>th</a:t>
            </a:r>
            <a:r>
              <a:rPr lang="en-US" sz="140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a:effectLst/>
                <a:latin typeface="+mj-lt"/>
                <a:ea typeface="Calibri" panose="020F0502020204030204" pitchFamily="34" charset="0"/>
                <a:cs typeface="Times New Roman" panose="02020603050405020304" pitchFamily="18" charset="0"/>
                <a:hlinkClick r:id="rId3"/>
              </a:rPr>
              <a:t>429SCMS.SASPO.Workflow@us.af.mil</a:t>
            </a: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297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043459017"/>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10-12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2840-01-619-4072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4089080-02</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$11523.64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$5823.77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4</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615446536"/>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6.779”L x 21.332”D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956731430"/>
              </p:ext>
            </p:extLst>
          </p:nvPr>
        </p:nvGraphicFramePr>
        <p:xfrm>
          <a:off x="549662" y="4067503"/>
          <a:ext cx="5410273" cy="2296207"/>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36594">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Comments</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Market Research for 10-12</a:t>
            </a:r>
            <a:r>
              <a:rPr lang="en-US" sz="1400" baseline="30000">
                <a:effectLst/>
                <a:latin typeface="+mj-lt"/>
                <a:ea typeface="Calibri" panose="020F0502020204030204" pitchFamily="34" charset="0"/>
                <a:cs typeface="Times New Roman" panose="02020603050405020304" pitchFamily="18" charset="0"/>
              </a:rPr>
              <a:t>th</a:t>
            </a:r>
            <a:r>
              <a:rPr lang="en-US" sz="140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a:effectLst/>
                <a:latin typeface="+mj-lt"/>
                <a:ea typeface="Calibri" panose="020F0502020204030204" pitchFamily="34" charset="0"/>
                <a:cs typeface="Times New Roman" panose="02020603050405020304" pitchFamily="18" charset="0"/>
                <a:hlinkClick r:id="rId3"/>
              </a:rPr>
              <a:t>429SCMS.SASPO.Workflow@us.af.mil</a:t>
            </a: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518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10-12th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81606258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10-12th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2840-01-369-6008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4083880-01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$11,493.34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$5842.12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V</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4</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434570942"/>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D</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2.687”L x 23.324”D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531151048"/>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lang="en-US" sz="1000" b="1" spc="75" dirty="0">
                          <a:latin typeface="+mn-lt"/>
                          <a:cs typeface="Calibri"/>
                        </a:rPr>
                        <a:t>FY 27:</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Comments</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Market Research for 10-12</a:t>
            </a:r>
            <a:r>
              <a:rPr lang="en-US" sz="1400" baseline="30000">
                <a:effectLst/>
                <a:latin typeface="+mj-lt"/>
                <a:ea typeface="Calibri" panose="020F0502020204030204" pitchFamily="34" charset="0"/>
                <a:cs typeface="Times New Roman" panose="02020603050405020304" pitchFamily="18" charset="0"/>
              </a:rPr>
              <a:t>th</a:t>
            </a:r>
            <a:r>
              <a:rPr lang="en-US" sz="140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a:effectLst/>
                <a:latin typeface="+mj-lt"/>
                <a:ea typeface="Calibri" panose="020F0502020204030204" pitchFamily="34" charset="0"/>
                <a:cs typeface="Times New Roman" panose="02020603050405020304" pitchFamily="18" charset="0"/>
                <a:hlinkClick r:id="rId3"/>
              </a:rPr>
              <a:t>429SCMS.SASPO.Workflow@us.af.mil</a:t>
            </a: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24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Hose Assy, Non-metallic: AS-New Buy</a:t>
            </a:r>
            <a:br>
              <a:rPr lang="en-US" dirty="0"/>
            </a:br>
            <a:r>
              <a:rPr lang="en-US" dirty="0"/>
              <a:t> Tinker AFB – 424</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604577674"/>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B-2</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Hose Assy, Non-metallic</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4720-01-362-3483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DAA3515A012-017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$1,524.36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N</a:t>
                      </a:r>
                      <a:r>
                        <a:rPr lang="en-US" sz="1200" b="1" dirty="0">
                          <a:latin typeface="+mn-lt"/>
                          <a:cs typeface="Calibri"/>
                        </a:rPr>
                        <a:t>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738343380"/>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4</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3020">
                        <a:lnSpc>
                          <a:spcPts val="140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Rubber, </a:t>
                      </a:r>
                      <a:r>
                        <a:rPr lang="en-US" sz="1200" b="1" dirty="0" err="1">
                          <a:latin typeface="+mn-lt"/>
                          <a:cs typeface="Calibri"/>
                        </a:rPr>
                        <a:t>Fluorosilicone</a:t>
                      </a:r>
                      <a:r>
                        <a:rPr lang="en-US" sz="1200" b="1" dirty="0">
                          <a:latin typeface="+mn-lt"/>
                          <a:cs typeface="Calibri"/>
                        </a:rPr>
                        <a:t> Elastomer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algn="l" defTabSz="914400" rtl="0" eaLnBrk="1" fontAlgn="auto" latinLnBrk="0" hangingPunct="1">
                        <a:lnSpc>
                          <a:spcPct val="100000"/>
                        </a:lnSpc>
                        <a:spcBef>
                          <a:spcPts val="755"/>
                        </a:spcBef>
                        <a:spcAft>
                          <a:spcPts val="0"/>
                        </a:spcAft>
                        <a:buClrTx/>
                        <a:buSzTx/>
                        <a:buFontTx/>
                        <a:buNone/>
                        <a:tabLst/>
                        <a:defRPr/>
                      </a:pPr>
                      <a:r>
                        <a:rPr lang="en-US" sz="1200" b="1" dirty="0">
                          <a:latin typeface="+mn-lt"/>
                          <a:cs typeface="Calibri"/>
                        </a:rPr>
                        <a:t>Not Available </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X</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DAA3515P010 (Performance Spec)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81205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131439287"/>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10-15</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r>
              <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All eight </a:t>
            </a:r>
            <a:r>
              <a:rPr lang="en-US" sz="1400" dirty="0">
                <a:solidFill>
                  <a:prstClr val="black"/>
                </a:solidFill>
                <a:latin typeface="Arial"/>
                <a:cs typeface="Calibri" panose="020F0502020204030204" pitchFamily="34" charset="0"/>
              </a:rPr>
              <a:t>hose assemblies can be on a single  SAR package.</a:t>
            </a:r>
            <a:endPar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dlaavnsmallbus@dla.mil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prstClr val="black"/>
                </a:solidFill>
                <a:latin typeface="Arial"/>
                <a:cs typeface="Calibri" panose="020F0502020204030204" pitchFamily="34" charset="0"/>
              </a:rPr>
              <a:t>Flex Fab owns drawings</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Send notification to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429SCMS.SASPO.Workflow@us.af.mil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within 45 days of intent to submit SAR package.</a:t>
            </a:r>
          </a:p>
        </p:txBody>
      </p:sp>
    </p:spTree>
    <p:extLst>
      <p:ext uri="{BB962C8B-B14F-4D97-AF65-F5344CB8AC3E}">
        <p14:creationId xmlns:p14="http://schemas.microsoft.com/office/powerpoint/2010/main" val="23380814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256468131"/>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10-12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2840-01-369-1666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4083880-03</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$58656.96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$5756.88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V</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3</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434782734"/>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Steel, Corrosion Resistant</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6.716”L x 22.140”D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a:latin typeface="+mn-lt"/>
                          <a:cs typeface="Calibri"/>
                        </a:rPr>
                        <a:t>8</a:t>
                      </a:r>
                      <a:endParaRPr lang="en-US"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280800171"/>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166</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Comments</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Market Research for 10-12</a:t>
            </a:r>
            <a:r>
              <a:rPr lang="en-US" sz="1400" baseline="30000">
                <a:effectLst/>
                <a:latin typeface="+mj-lt"/>
                <a:ea typeface="Calibri" panose="020F0502020204030204" pitchFamily="34" charset="0"/>
                <a:cs typeface="Times New Roman" panose="02020603050405020304" pitchFamily="18" charset="0"/>
              </a:rPr>
              <a:t>th</a:t>
            </a:r>
            <a:r>
              <a:rPr lang="en-US" sz="140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a:effectLst/>
                <a:latin typeface="+mj-lt"/>
                <a:ea typeface="Calibri" panose="020F0502020204030204" pitchFamily="34" charset="0"/>
                <a:cs typeface="Times New Roman" panose="02020603050405020304" pitchFamily="18" charset="0"/>
                <a:hlinkClick r:id="rId3"/>
              </a:rPr>
              <a:t>429SCMS.SASPO.Workflow@us.af.mil</a:t>
            </a: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29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4181366187"/>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10-12</a:t>
                      </a:r>
                      <a:r>
                        <a:rPr lang="en-US" sz="1200" b="1" baseline="30000" dirty="0">
                          <a:latin typeface="+mn-lt"/>
                          <a:cs typeface="Calibri"/>
                        </a:rPr>
                        <a:t>th</a:t>
                      </a:r>
                      <a:r>
                        <a:rPr lang="en-US" sz="1200" b="1" dirty="0">
                          <a:latin typeface="+mn-lt"/>
                          <a:cs typeface="Calibri"/>
                        </a:rPr>
                        <a:t>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2840-01-365-6878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4083880-04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$10148.55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$5748.44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V</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887530843"/>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5.448” L</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73395026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55</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10-12</a:t>
            </a:r>
            <a:r>
              <a:rPr lang="en-US" sz="1400" baseline="30000" dirty="0">
                <a:effectLst/>
                <a:latin typeface="+mj-lt"/>
                <a:ea typeface="Calibri" panose="020F0502020204030204" pitchFamily="34" charset="0"/>
                <a:cs typeface="Times New Roman" panose="02020603050405020304" pitchFamily="18" charset="0"/>
              </a:rPr>
              <a:t>th</a:t>
            </a:r>
            <a:r>
              <a:rPr lang="en-US" sz="1400" dirty="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0951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10-12</a:t>
            </a:r>
            <a:r>
              <a:rPr lang="en-US" baseline="30000" dirty="0"/>
              <a:t>th</a:t>
            </a:r>
            <a:r>
              <a:rPr lang="en-US" dirty="0"/>
              <a:t> Stg Stator -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921866432"/>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10-12 Stg Stator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2840-01-365-2209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4083880-02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$11523.64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$5823.77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V</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4</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077298636"/>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6.779”L x 21.332”D</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4094537475"/>
              </p:ext>
            </p:extLst>
          </p:nvPr>
        </p:nvGraphicFramePr>
        <p:xfrm>
          <a:off x="549662" y="4067503"/>
          <a:ext cx="5410273" cy="2296207"/>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220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36594">
                <a:tc>
                  <a:txBody>
                    <a:bodyPr/>
                    <a:lstStyle/>
                    <a:p>
                      <a:pPr marL="26034" marR="3175">
                        <a:lnSpc>
                          <a:spcPts val="1400"/>
                        </a:lnSpc>
                        <a:spcBef>
                          <a:spcPts val="20"/>
                        </a:spcBef>
                      </a:pPr>
                      <a:r>
                        <a:rPr sz="1000" b="1" spc="85" dirty="0">
                          <a:latin typeface="+mn-lt"/>
                          <a:cs typeface="Calibri"/>
                        </a:rPr>
                        <a:t>EDL:</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Comments</a:t>
            </a:r>
            <a:endParaRPr kumimoji="0" lang="en-US" sz="1600" b="0" i="0" u="none" strike="noStrike" kern="1200" cap="none" spc="0" normalizeH="0" baseline="0" noProof="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Market Research for 10-12</a:t>
            </a:r>
            <a:r>
              <a:rPr lang="en-US" sz="1400" baseline="30000">
                <a:effectLst/>
                <a:latin typeface="+mj-lt"/>
                <a:ea typeface="Calibri" panose="020F0502020204030204" pitchFamily="34" charset="0"/>
                <a:cs typeface="Times New Roman" panose="02020603050405020304" pitchFamily="18" charset="0"/>
              </a:rPr>
              <a:t>th</a:t>
            </a:r>
            <a:r>
              <a:rPr lang="en-US" sz="1400">
                <a:effectLst/>
                <a:latin typeface="+mj-lt"/>
                <a:ea typeface="Calibri" panose="020F0502020204030204" pitchFamily="34" charset="0"/>
                <a:cs typeface="Times New Roman" panose="02020603050405020304" pitchFamily="18" charset="0"/>
              </a:rPr>
              <a:t> Stg Stator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a:effectLst/>
                <a:latin typeface="+mj-lt"/>
                <a:ea typeface="Calibri" panose="020F0502020204030204" pitchFamily="34" charset="0"/>
                <a:cs typeface="Times New Roman" panose="02020603050405020304" pitchFamily="18" charset="0"/>
                <a:hlinkClick r:id="rId3"/>
              </a:rPr>
              <a:t>429SCMS.SASPO.Workflow@us.af.mil</a:t>
            </a: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080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4</a:t>
            </a:r>
            <a:r>
              <a:rPr lang="en-US" baseline="30000" dirty="0"/>
              <a:t>th</a:t>
            </a:r>
            <a:r>
              <a:rPr lang="en-US" dirty="0"/>
              <a:t> Stage Vane: Market Research     </a:t>
            </a:r>
            <a:br>
              <a:rPr lang="en-US" dirty="0"/>
            </a:br>
            <a:r>
              <a:rPr lang="en-US" dirty="0"/>
              <a:t>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22872687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 4</a:t>
                      </a:r>
                      <a:r>
                        <a:rPr lang="en-US" sz="1200" b="1" baseline="30000" dirty="0">
                          <a:latin typeface="+mn-lt"/>
                          <a:cs typeface="Calibri"/>
                        </a:rPr>
                        <a:t>th</a:t>
                      </a:r>
                      <a:r>
                        <a:rPr lang="en-US" sz="1200" b="1" dirty="0">
                          <a:latin typeface="+mn-lt"/>
                          <a:cs typeface="Calibri"/>
                        </a:rPr>
                        <a:t> Stage Vane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2840-01-317-2242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4075854 /4075974</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545.47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153.58</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70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502039544"/>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a:latin typeface="+mn-lt"/>
                          <a:cs typeface="Calibri"/>
                        </a:rPr>
                        <a:t>Nickel</a:t>
                      </a:r>
                      <a:endParaRPr lang="en-US" sz="12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64438724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3850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3850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3850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3850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3850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4th Stg Inlet Guide Vane 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375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5</a:t>
            </a:r>
            <a:r>
              <a:rPr lang="en-US" baseline="30000" dirty="0"/>
              <a:t>th</a:t>
            </a:r>
            <a:r>
              <a:rPr lang="en-US" dirty="0"/>
              <a:t> Stage Vane: Market Research</a:t>
            </a:r>
            <a:br>
              <a:rPr lang="en-US" dirty="0"/>
            </a:br>
            <a:r>
              <a:rPr lang="en-US" dirty="0"/>
              <a:t>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1892497175"/>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5</a:t>
                      </a:r>
                      <a:r>
                        <a:rPr lang="en-US" sz="1200" b="1" baseline="30000" dirty="0">
                          <a:latin typeface="+mn-lt"/>
                          <a:cs typeface="Calibri"/>
                        </a:rPr>
                        <a:t>th</a:t>
                      </a:r>
                      <a:r>
                        <a:rPr lang="en-US" sz="1200" b="1" dirty="0">
                          <a:latin typeface="+mn-lt"/>
                          <a:cs typeface="Calibri"/>
                        </a:rPr>
                        <a:t> Stage Vane, Compressor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2840-01-365-0119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4080325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1,057.33</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150.56</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76</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3794023795"/>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2</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L- 4.784 In Min x 4.798 </a:t>
                      </a:r>
                      <a:r>
                        <a:rPr lang="en-US" sz="1200" b="1">
                          <a:solidFill>
                            <a:schemeClr val="tx1"/>
                          </a:solidFill>
                          <a:latin typeface="+mn-lt"/>
                          <a:ea typeface="+mn-ea"/>
                          <a:cs typeface="Calibri"/>
                        </a:rPr>
                        <a:t>In Max</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45418573"/>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4180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4180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4180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4180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4180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9708"/>
            <a:ext cx="5356033" cy="2252507"/>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5</a:t>
            </a:r>
            <a:r>
              <a:rPr lang="en-US" sz="1400" baseline="30000" dirty="0">
                <a:effectLst/>
                <a:latin typeface="+mj-lt"/>
                <a:ea typeface="Calibri" panose="020F0502020204030204" pitchFamily="34" charset="0"/>
                <a:cs typeface="Times New Roman" panose="02020603050405020304" pitchFamily="18" charset="0"/>
              </a:rPr>
              <a:t>th</a:t>
            </a:r>
            <a:r>
              <a:rPr lang="en-US" sz="1400" dirty="0">
                <a:effectLst/>
                <a:latin typeface="+mj-lt"/>
                <a:ea typeface="Calibri" panose="020F0502020204030204" pitchFamily="34" charset="0"/>
                <a:cs typeface="Times New Roman" panose="02020603050405020304" pitchFamily="18" charset="0"/>
              </a:rPr>
              <a:t> Stg </a:t>
            </a:r>
            <a:r>
              <a:rPr lang="en-US" sz="1400">
                <a:effectLst/>
                <a:latin typeface="+mj-lt"/>
                <a:ea typeface="Calibri" panose="020F0502020204030204" pitchFamily="34" charset="0"/>
                <a:cs typeface="Times New Roman" panose="02020603050405020304" pitchFamily="18" charset="0"/>
              </a:rPr>
              <a:t>Stator Vane Repair </a:t>
            </a:r>
            <a:r>
              <a:rPr lang="en-US" sz="1400" dirty="0">
                <a:effectLst/>
                <a:latin typeface="+mj-lt"/>
                <a:ea typeface="Calibri" panose="020F0502020204030204" pitchFamily="34" charset="0"/>
                <a:cs typeface="Times New Roman" panose="02020603050405020304" pitchFamily="18" charset="0"/>
              </a:rPr>
              <a:t>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5124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6</a:t>
            </a:r>
            <a:r>
              <a:rPr lang="en-US" baseline="30000" dirty="0"/>
              <a:t>th</a:t>
            </a:r>
            <a:r>
              <a:rPr lang="en-US" dirty="0"/>
              <a:t> Stage Vane: Market Research</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98605030"/>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6</a:t>
                      </a:r>
                      <a:r>
                        <a:rPr lang="en-US" sz="1200" b="1" baseline="30000" dirty="0">
                          <a:latin typeface="+mn-lt"/>
                          <a:cs typeface="Calibri"/>
                        </a:rPr>
                        <a:t>th</a:t>
                      </a:r>
                      <a:r>
                        <a:rPr lang="en-US" sz="1200" b="1" dirty="0">
                          <a:latin typeface="+mn-lt"/>
                          <a:cs typeface="Calibri"/>
                        </a:rPr>
                        <a:t> Stage Vane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2840-01-344-9149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4080256 / 4079696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1,039.91</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133.95</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88</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261700821"/>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a:latin typeface="+mn-lt"/>
                          <a:cs typeface="Calibri"/>
                        </a:rPr>
                        <a:t>R</a:t>
                      </a:r>
                      <a:endParaRPr lang="en-US"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537655904"/>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4840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4840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4840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4840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4840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86305" y="4067504"/>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6</a:t>
            </a:r>
            <a:r>
              <a:rPr lang="en-US" sz="1400" baseline="30000" dirty="0">
                <a:effectLst/>
                <a:latin typeface="+mj-lt"/>
                <a:ea typeface="Calibri" panose="020F0502020204030204" pitchFamily="34" charset="0"/>
                <a:cs typeface="Times New Roman" panose="02020603050405020304" pitchFamily="18" charset="0"/>
              </a:rPr>
              <a:t>th</a:t>
            </a:r>
            <a:r>
              <a:rPr lang="en-US" sz="1400" dirty="0">
                <a:effectLst/>
                <a:latin typeface="+mj-lt"/>
                <a:ea typeface="Calibri" panose="020F0502020204030204" pitchFamily="34" charset="0"/>
                <a:cs typeface="Times New Roman" panose="02020603050405020304" pitchFamily="18" charset="0"/>
              </a:rPr>
              <a:t> Stg </a:t>
            </a:r>
            <a:r>
              <a:rPr lang="en-US" sz="1400">
                <a:effectLst/>
                <a:latin typeface="+mj-lt"/>
                <a:ea typeface="Calibri" panose="020F0502020204030204" pitchFamily="34" charset="0"/>
                <a:cs typeface="Times New Roman" panose="02020603050405020304" pitchFamily="18" charset="0"/>
              </a:rPr>
              <a:t>Stator </a:t>
            </a:r>
            <a:r>
              <a:rPr lang="en-US" sz="1400">
                <a:latin typeface="+mj-lt"/>
                <a:ea typeface="Calibri" panose="020F0502020204030204" pitchFamily="34" charset="0"/>
                <a:cs typeface="Times New Roman" panose="02020603050405020304" pitchFamily="18" charset="0"/>
              </a:rPr>
              <a:t>Vane </a:t>
            </a:r>
            <a:r>
              <a:rPr lang="en-US" sz="1400">
                <a:effectLst/>
                <a:latin typeface="+mj-lt"/>
                <a:ea typeface="Calibri" panose="020F0502020204030204" pitchFamily="34" charset="0"/>
                <a:cs typeface="Times New Roman" panose="02020603050405020304" pitchFamily="18" charset="0"/>
              </a:rPr>
              <a:t>Repair </a:t>
            </a:r>
            <a:r>
              <a:rPr lang="en-US" sz="1400" dirty="0">
                <a:effectLst/>
                <a:latin typeface="+mj-lt"/>
                <a:ea typeface="Calibri" panose="020F0502020204030204" pitchFamily="34" charset="0"/>
                <a:cs typeface="Times New Roman" panose="02020603050405020304" pitchFamily="18" charset="0"/>
              </a:rPr>
              <a:t>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312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Inlet Guide Vane: Market Research</a:t>
            </a:r>
            <a:br>
              <a:rPr lang="en-US" dirty="0"/>
            </a:br>
            <a:r>
              <a:rPr lang="en-US" dirty="0"/>
              <a:t>Tinker AFB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969967399"/>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Inlet Guide Vane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2840-01-321-4455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4077250</a:t>
                      </a:r>
                      <a:endParaRPr lang="en-US"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299.11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159.02</a:t>
                      </a:r>
                      <a:endParaRPr lang="en-US"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58</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92175223"/>
              </p:ext>
            </p:extLst>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a:latin typeface="+mn-lt"/>
                          <a:cs typeface="Calibri"/>
                        </a:rPr>
                        <a:t>Titanium Alloy </a:t>
                      </a:r>
                      <a:r>
                        <a:rPr lang="en-US" sz="1200" b="1" dirty="0">
                          <a:latin typeface="+mn-lt"/>
                          <a:cs typeface="Calibri"/>
                        </a:rPr>
                        <a:t>with surface treatment Nickel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L- 4.721 In Min x 4.733 In Max</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a:latin typeface="+mn-lt"/>
                          <a:cs typeface="Calibri"/>
                        </a:rPr>
                        <a:t>Yes</a:t>
                      </a:r>
                      <a:endParaRPr lang="en-US"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2683905133"/>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3190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3190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3190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3190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3190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Market Research for Rear compressor Inlet </a:t>
            </a:r>
            <a:r>
              <a:rPr lang="en-US" sz="1400">
                <a:effectLst/>
                <a:latin typeface="+mj-lt"/>
                <a:ea typeface="Calibri" panose="020F0502020204030204" pitchFamily="34" charset="0"/>
                <a:cs typeface="Times New Roman" panose="02020603050405020304" pitchFamily="18" charset="0"/>
              </a:rPr>
              <a:t>Guide Vane </a:t>
            </a:r>
            <a:r>
              <a:rPr lang="en-US" sz="1400" dirty="0">
                <a:effectLst/>
                <a:latin typeface="+mj-lt"/>
                <a:ea typeface="Calibri" panose="020F0502020204030204" pitchFamily="34" charset="0"/>
                <a:cs typeface="Times New Roman" panose="02020603050405020304" pitchFamily="18" charset="0"/>
              </a:rPr>
              <a:t>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214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Duct, Compressor, Air: Market Research</a:t>
            </a:r>
            <a:br>
              <a:rPr lang="en-US" dirty="0"/>
            </a:br>
            <a:r>
              <a:rPr lang="en-US" dirty="0"/>
              <a:t>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761017183"/>
              </p:ext>
            </p:extLst>
          </p:nvPr>
        </p:nvGraphicFramePr>
        <p:xfrm>
          <a:off x="557048" y="1330865"/>
          <a:ext cx="5365287" cy="2638241"/>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37218">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7218">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solidFill>
                            <a:schemeClr val="tx1"/>
                          </a:solidFill>
                          <a:latin typeface="+mn-lt"/>
                          <a:cs typeface="Calibri"/>
                        </a:rPr>
                        <a:t>F100-PW-229</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35242">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Duct, compressor</a:t>
                      </a:r>
                      <a:r>
                        <a:rPr lang="en-US" sz="1200" b="1">
                          <a:latin typeface="+mn-lt"/>
                          <a:cs typeface="Calibri"/>
                        </a:rPr>
                        <a:t>, Air 7</a:t>
                      </a:r>
                      <a:r>
                        <a:rPr lang="en-US" sz="1200" b="1" baseline="30000">
                          <a:latin typeface="+mn-lt"/>
                          <a:cs typeface="Calibri"/>
                        </a:rPr>
                        <a:t>th</a:t>
                      </a:r>
                      <a:r>
                        <a:rPr lang="en-US" sz="1200" b="1">
                          <a:latin typeface="+mn-lt"/>
                          <a:cs typeface="Calibri"/>
                        </a:rPr>
                        <a:t> Stage</a:t>
                      </a:r>
                      <a:endParaRPr lang="en-US" sz="12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2496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2840-01-445-5777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14473">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4082848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40257">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2,647.11</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37218">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1,805.93</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37218">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37218">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37218">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6</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2089744832"/>
              </p:ext>
            </p:extLst>
          </p:nvPr>
        </p:nvGraphicFramePr>
        <p:xfrm>
          <a:off x="6273209" y="1330864"/>
          <a:ext cx="5357421" cy="2638242"/>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1</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C</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Nickel Alloy</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L-10.000 In; W- 1.362 In Min X 1.376 In Max; Dia 24.407 In Min X 24.412 In Max</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2J-F100-54</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err="1">
                          <a:latin typeface="+mn-lt"/>
                          <a:cs typeface="Calibri"/>
                        </a:rPr>
                        <a:t>Core</a:t>
                      </a:r>
                      <a:r>
                        <a:rPr lang="fr-FR" sz="1200" b="1" dirty="0">
                          <a:latin typeface="+mn-lt"/>
                          <a:cs typeface="Calibri"/>
                        </a:rPr>
                        <a:t> Module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06342570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lang="en-US" sz="1000" b="1" spc="75" dirty="0">
                          <a:latin typeface="+mn-lt"/>
                          <a:cs typeface="Calibri"/>
                        </a:rPr>
                        <a:t>FY25:</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330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400">
                <a:effectLst/>
                <a:latin typeface="+mj-lt"/>
                <a:ea typeface="Calibri" panose="020F0502020204030204" pitchFamily="34" charset="0"/>
                <a:cs typeface="Times New Roman" panose="02020603050405020304" pitchFamily="18" charset="0"/>
              </a:rPr>
              <a:t>Market Research for 7</a:t>
            </a:r>
            <a:r>
              <a:rPr lang="en-US" sz="1400" baseline="30000">
                <a:effectLst/>
                <a:latin typeface="+mj-lt"/>
                <a:ea typeface="Calibri" panose="020F0502020204030204" pitchFamily="34" charset="0"/>
                <a:cs typeface="Times New Roman" panose="02020603050405020304" pitchFamily="18" charset="0"/>
              </a:rPr>
              <a:t>th</a:t>
            </a:r>
            <a:r>
              <a:rPr lang="en-US" sz="1400">
                <a:effectLst/>
                <a:latin typeface="+mj-lt"/>
                <a:ea typeface="Calibri" panose="020F0502020204030204" pitchFamily="34" charset="0"/>
                <a:cs typeface="Times New Roman" panose="02020603050405020304" pitchFamily="18" charset="0"/>
              </a:rPr>
              <a:t> Stg Duct </a:t>
            </a:r>
            <a:r>
              <a:rPr lang="en-US" sz="1400" dirty="0">
                <a:effectLst/>
                <a:latin typeface="+mj-lt"/>
                <a:ea typeface="Calibri" panose="020F0502020204030204" pitchFamily="34" charset="0"/>
                <a:cs typeface="Times New Roman" panose="02020603050405020304" pitchFamily="18" charset="0"/>
              </a:rPr>
              <a:t>Repair facility within the continental U.S. </a:t>
            </a:r>
          </a:p>
          <a:p>
            <a:pPr marL="285750" indent="-285750" fontAlgn="base">
              <a:spcBef>
                <a:spcPct val="0"/>
              </a:spcBef>
              <a:spcAft>
                <a:spcPct val="0"/>
              </a:spcAft>
              <a:buFont typeface="Arial" panose="020B0604020202020204" pitchFamily="34" charset="0"/>
              <a:buChar char="•"/>
              <a:defRPr/>
            </a:pPr>
            <a:endParaRPr lang="en-US" sz="1400" dirty="0">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effectLst/>
                <a:latin typeface="+mj-lt"/>
                <a:ea typeface="Calibri" panose="020F0502020204030204" pitchFamily="34" charset="0"/>
                <a:cs typeface="Times New Roman" panose="02020603050405020304" pitchFamily="18" charset="0"/>
              </a:rPr>
              <a:t>If interested, please submit capabilities statement to our workflow at </a:t>
            </a:r>
            <a:r>
              <a:rPr lang="en-US" sz="1400" dirty="0">
                <a:effectLst/>
                <a:latin typeface="+mj-lt"/>
                <a:ea typeface="Calibri" panose="020F0502020204030204" pitchFamily="34" charset="0"/>
                <a:cs typeface="Times New Roman" panose="02020603050405020304" pitchFamily="18" charset="0"/>
                <a:hlinkClick r:id="rId3"/>
              </a:rPr>
              <a:t>429SCMS.SASPO.Workflow@us.af.mil</a:t>
            </a: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endParaRPr lang="en-US" sz="1400" dirty="0">
              <a:effectLst/>
              <a:latin typeface="+mj-lt"/>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lang="en-US" sz="1400" dirty="0">
                <a:latin typeface="+mj-lt"/>
                <a:ea typeface="Calibri" panose="020F0502020204030204" pitchFamily="34" charset="0"/>
                <a:cs typeface="Times New Roman" panose="02020603050405020304" pitchFamily="18" charset="0"/>
              </a:rPr>
              <a:t>Interested vendors must be able to obtain a licensing agreement from the OEM</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34723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286541" y="77305"/>
            <a:ext cx="9364526" cy="553998"/>
          </a:xfrm>
        </p:spPr>
        <p:txBody>
          <a:bodyPr/>
          <a:lstStyle/>
          <a:p>
            <a:pPr algn="r"/>
            <a:r>
              <a:rPr lang="en-US" sz="3600" i="1" dirty="0">
                <a:solidFill>
                  <a:srgbClr val="151C77"/>
                </a:solidFill>
              </a:rPr>
              <a:t>TF34 Engine</a:t>
            </a:r>
          </a:p>
        </p:txBody>
      </p:sp>
      <p:sp>
        <p:nvSpPr>
          <p:cNvPr id="2" name="Slide Number Placeholder 1"/>
          <p:cNvSpPr>
            <a:spLocks noGrp="1"/>
          </p:cNvSpPr>
          <p:nvPr>
            <p:ph type="sldNum" sz="quarter" idx="7"/>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baseline="0">
                <a:solidFill>
                  <a:schemeClr val="bg1">
                    <a:lumMod val="50000"/>
                  </a:schemeClr>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E8C4CF4F-2ECB-4C54-9552-FB58A436033C}" type="slidenum">
              <a:rPr lang="en-US" smtClean="0">
                <a:solidFill>
                  <a:srgbClr val="FFFFFF">
                    <a:lumMod val="50000"/>
                  </a:srgbClr>
                </a:solidFill>
              </a:rPr>
              <a:pPr>
                <a:defRPr/>
              </a:pPr>
              <a:t>78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pic>
        <p:nvPicPr>
          <p:cNvPr id="10" name="Picture 9" descr="A close-up of some shoes&#10;&#10;Description automatically generated with medium confidence">
            <a:extLst>
              <a:ext uri="{FF2B5EF4-FFF2-40B4-BE49-F238E27FC236}">
                <a16:creationId xmlns:a16="http://schemas.microsoft.com/office/drawing/2014/main" id="{D753268D-BBFE-3AA7-6EEB-276AD716C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2057400"/>
            <a:ext cx="5562600" cy="3224422"/>
          </a:xfrm>
          <a:prstGeom prst="rect">
            <a:avLst/>
          </a:prstGeom>
        </p:spPr>
      </p:pic>
    </p:spTree>
    <p:extLst>
      <p:ext uri="{BB962C8B-B14F-4D97-AF65-F5344CB8AC3E}">
        <p14:creationId xmlns:p14="http://schemas.microsoft.com/office/powerpoint/2010/main" val="6438609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Retaining Strap: AS-New Buy</a:t>
            </a:r>
            <a:br>
              <a:rPr lang="en-US" dirty="0"/>
            </a:br>
            <a:r>
              <a:rPr lang="en-US" dirty="0"/>
              <a:t> Tinker AFB – 421</a:t>
            </a:r>
            <a:r>
              <a:rPr lang="en-US" baseline="30000" dirty="0"/>
              <a:t>st</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372612787"/>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TF-34</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Retaining Strap</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5340-01-553-6726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3034T18G02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$1.42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V</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2</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397710387"/>
              </p:ext>
            </p:extLst>
          </p:nvPr>
        </p:nvGraphicFramePr>
        <p:xfrm>
          <a:off x="6273209" y="1330864"/>
          <a:ext cx="5357421" cy="2638242"/>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Z</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a:latin typeface="+mn-lt"/>
                          <a:cs typeface="Calibri"/>
                        </a:rPr>
                        <a:t>Corrosion Resisting Steel</a:t>
                      </a:r>
                      <a:endParaRPr lang="en-US" sz="12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OL 5.510 IN. nom; OW 0.703 IN. nom;  Thickness 0.063 IN. nom</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3034T18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99207</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2J-TF34-4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329522412"/>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491</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0" i="0" u="none" strike="noStrike" kern="1200" cap="none" spc="0" normalizeH="0" baseline="0" noProof="0" dirty="0">
                <a:ln>
                  <a:noFill/>
                </a:ln>
                <a:solidFill>
                  <a:prstClr val="black"/>
                </a:solidFill>
                <a:effectLst/>
                <a:uLnTx/>
                <a:uFillTx/>
                <a:latin typeface="Arial"/>
                <a:ea typeface="+mn-ea"/>
                <a:cs typeface="+mn-cs"/>
              </a:rPr>
              <a:t>Source Approval Request (SAR) Package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mn-cs"/>
                <a:hlinkClick r:id="rId3"/>
              </a:rPr>
              <a:t>dlaavnsmallbus@dla.mil</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NOTE: Send notification to </a:t>
            </a:r>
            <a:r>
              <a:rPr kumimoji="0" lang="en-US" sz="1400" b="0" i="0" u="none" strike="noStrike" kern="1200" cap="none" spc="0" normalizeH="0" baseline="0" noProof="0" dirty="0">
                <a:ln>
                  <a:noFill/>
                </a:ln>
                <a:solidFill>
                  <a:prstClr val="black"/>
                </a:solidFill>
                <a:effectLst/>
                <a:uLnTx/>
                <a:uFillTx/>
                <a:latin typeface="Arial"/>
                <a:ea typeface="+mn-ea"/>
                <a:cs typeface="+mn-cs"/>
                <a:hlinkClick r:id="rId4"/>
              </a:rPr>
              <a:t>429scms.SASPO.Workflow@us.af.mil</a:t>
            </a:r>
            <a:r>
              <a:rPr kumimoji="0" lang="en-US" sz="1400" b="0" i="0" u="none" strike="noStrike" kern="1200" cap="none" spc="0" normalizeH="0" baseline="0" noProof="0" dirty="0">
                <a:ln>
                  <a:noFill/>
                </a:ln>
                <a:solidFill>
                  <a:prstClr val="black"/>
                </a:solidFill>
                <a:effectLst/>
                <a:uLnTx/>
                <a:uFillTx/>
                <a:latin typeface="Arial"/>
                <a:ea typeface="+mn-ea"/>
                <a:cs typeface="+mn-cs"/>
              </a:rPr>
              <a:t> within 45 days of intent to submit SAR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62C1"/>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9244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2712" y="0"/>
            <a:ext cx="9559246" cy="1143000"/>
          </a:xfrm>
        </p:spPr>
        <p:txBody>
          <a:bodyPr/>
          <a:lstStyle/>
          <a:p>
            <a:r>
              <a:rPr lang="en-US" dirty="0"/>
              <a:t>Hose Assy, Non-metallic: AS-New Buy</a:t>
            </a:r>
            <a:br>
              <a:rPr lang="en-US" dirty="0"/>
            </a:br>
            <a:r>
              <a:rPr lang="en-US" dirty="0"/>
              <a:t> Tinker AFB – 424</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2133748916"/>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B-2</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Hose Assy, Non-metallic</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4720-01-362-5654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DAA3515A012-019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$1,465.28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N</a:t>
                      </a:r>
                      <a:r>
                        <a:rPr lang="en-US" sz="1200" b="1" dirty="0">
                          <a:latin typeface="+mn-lt"/>
                          <a:cs typeface="Calibri"/>
                        </a:rPr>
                        <a:t>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838725130"/>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Q</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3020">
                        <a:lnSpc>
                          <a:spcPts val="140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Rubber, </a:t>
                      </a:r>
                      <a:r>
                        <a:rPr lang="en-US" sz="1200" b="1" dirty="0" err="1">
                          <a:latin typeface="+mn-lt"/>
                          <a:cs typeface="Calibri"/>
                        </a:rPr>
                        <a:t>Fluorosilicone</a:t>
                      </a:r>
                      <a:r>
                        <a:rPr lang="en-US" sz="1200" b="1" dirty="0">
                          <a:latin typeface="+mn-lt"/>
                          <a:cs typeface="Calibri"/>
                        </a:rPr>
                        <a:t>, Elastomer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3020" marR="0" lvl="0" indent="0" algn="l" defTabSz="914400" rtl="0" eaLnBrk="1" fontAlgn="auto" latinLnBrk="0" hangingPunct="1">
                        <a:lnSpc>
                          <a:spcPct val="100000"/>
                        </a:lnSpc>
                        <a:spcBef>
                          <a:spcPts val="755"/>
                        </a:spcBef>
                        <a:spcAft>
                          <a:spcPts val="0"/>
                        </a:spcAft>
                        <a:buClrTx/>
                        <a:buSzTx/>
                        <a:buFontTx/>
                        <a:buNone/>
                        <a:tabLst/>
                        <a:defRPr/>
                      </a:pPr>
                      <a:r>
                        <a:rPr lang="en-US" sz="1200" b="1" dirty="0">
                          <a:latin typeface="+mn-lt"/>
                          <a:cs typeface="Calibri"/>
                        </a:rPr>
                        <a:t>Not Available </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X</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DAA3515P010 (Performance Spec)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81205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89877306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10-15</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r>
              <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All eight </a:t>
            </a:r>
            <a:r>
              <a:rPr lang="en-US" sz="1400" dirty="0">
                <a:solidFill>
                  <a:prstClr val="black"/>
                </a:solidFill>
                <a:latin typeface="Arial"/>
                <a:cs typeface="Calibri" panose="020F0502020204030204" pitchFamily="34" charset="0"/>
              </a:rPr>
              <a:t>hose assemblies can be on a single  SAR package.</a:t>
            </a:r>
            <a:endPar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dlaavnsmallbus@dla.mil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prstClr val="black"/>
                </a:solidFill>
                <a:latin typeface="Arial"/>
                <a:cs typeface="Calibri" panose="020F0502020204030204" pitchFamily="34" charset="0"/>
              </a:rPr>
              <a:t>Flex Fab owns drawings</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Send notification to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429SCMS.SASPO.Workflow@us.af.mil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within 45 days of intent to submit SAR package.</a:t>
            </a:r>
          </a:p>
        </p:txBody>
      </p:sp>
    </p:spTree>
    <p:extLst>
      <p:ext uri="{BB962C8B-B14F-4D97-AF65-F5344CB8AC3E}">
        <p14:creationId xmlns:p14="http://schemas.microsoft.com/office/powerpoint/2010/main" val="37695523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061829"/>
          </a:xfrm>
        </p:spPr>
        <p:txBody>
          <a:bodyPr/>
          <a:lstStyle/>
          <a:p>
            <a:r>
              <a:rPr lang="en-US" dirty="0"/>
              <a:t>Acronym Legend</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type="body" idx="1"/>
          </p:nvPr>
        </p:nvSpPr>
        <p:spPr>
          <a:xfrm>
            <a:off x="388932" y="1327698"/>
            <a:ext cx="11111696" cy="4995038"/>
          </a:xfrm>
        </p:spPr>
        <p:txBody>
          <a:bodyPr/>
          <a:lstStyle/>
          <a:p>
            <a:pPr marL="406400" lvl="1" indent="0">
              <a:buNone/>
            </a:pPr>
            <a:r>
              <a:rPr lang="en-US" sz="2400" dirty="0"/>
              <a:t>AAC – Acquisition Advice Code</a:t>
            </a:r>
          </a:p>
          <a:p>
            <a:pPr marL="406400" lvl="1" indent="0">
              <a:buNone/>
            </a:pPr>
            <a:r>
              <a:rPr lang="en-US" sz="2400" dirty="0"/>
              <a:t>AMC – Acquisition Method Code</a:t>
            </a:r>
          </a:p>
          <a:p>
            <a:pPr marL="406400" lvl="1" indent="0">
              <a:buNone/>
            </a:pPr>
            <a:r>
              <a:rPr lang="en-US" sz="2400" dirty="0"/>
              <a:t>AMSC – Acquisition Method Suffix Code</a:t>
            </a:r>
          </a:p>
          <a:p>
            <a:pPr marL="406400" lvl="1" indent="0">
              <a:buNone/>
            </a:pPr>
            <a:r>
              <a:rPr lang="en-US" sz="2400" dirty="0"/>
              <a:t>APPL – Application Rate		</a:t>
            </a:r>
          </a:p>
          <a:p>
            <a:pPr marL="406400" lvl="1" indent="0">
              <a:buNone/>
            </a:pPr>
            <a:r>
              <a:rPr lang="en-US" sz="2400" dirty="0"/>
              <a:t>AS – Alternate Source</a:t>
            </a:r>
          </a:p>
          <a:p>
            <a:pPr marL="406400" lvl="1" indent="0">
              <a:buNone/>
            </a:pPr>
            <a:r>
              <a:rPr lang="en-US" sz="2400" dirty="0" err="1"/>
              <a:t>Asmbly</a:t>
            </a:r>
            <a:r>
              <a:rPr lang="en-US" sz="2400" dirty="0"/>
              <a:t> – Assembly</a:t>
            </a:r>
          </a:p>
          <a:p>
            <a:pPr marL="406400" lvl="1" indent="0">
              <a:buNone/>
            </a:pPr>
            <a:r>
              <a:rPr lang="en-US" sz="2400" dirty="0"/>
              <a:t>Eng - Engineer</a:t>
            </a:r>
          </a:p>
          <a:p>
            <a:pPr marL="406400" lvl="1" indent="0">
              <a:buNone/>
            </a:pPr>
            <a:r>
              <a:rPr lang="en-US" sz="2400" dirty="0"/>
              <a:t>MD – Mission Designation (Aircraft Type)</a:t>
            </a:r>
          </a:p>
          <a:p>
            <a:pPr marL="406400" lvl="1" indent="0">
              <a:buNone/>
            </a:pPr>
            <a:r>
              <a:rPr lang="en-US" sz="2400" dirty="0"/>
              <a:t>N/A – Not Applicable</a:t>
            </a:r>
          </a:p>
          <a:p>
            <a:pPr marL="406400" lvl="1" indent="0">
              <a:buNone/>
            </a:pPr>
            <a:r>
              <a:rPr lang="en-US" sz="2400" dirty="0"/>
              <a:t>NSN – National Stock Number</a:t>
            </a:r>
          </a:p>
          <a:p>
            <a:pPr marL="406400" lvl="1" indent="0">
              <a:buNone/>
            </a:pPr>
            <a:r>
              <a:rPr lang="en-US" sz="2400" dirty="0"/>
              <a:t>OTA – Other Transactional Authority</a:t>
            </a:r>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40965442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061829"/>
          </a:xfrm>
        </p:spPr>
        <p:txBody>
          <a:bodyPr/>
          <a:lstStyle/>
          <a:p>
            <a:r>
              <a:rPr lang="en-US" dirty="0"/>
              <a:t>Acronym Legend</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type="body" idx="1"/>
          </p:nvPr>
        </p:nvSpPr>
        <p:spPr>
          <a:xfrm>
            <a:off x="388932" y="1327698"/>
            <a:ext cx="11111696" cy="4995038"/>
          </a:xfrm>
        </p:spPr>
        <p:txBody>
          <a:bodyPr/>
          <a:lstStyle/>
          <a:p>
            <a:pPr marL="406400" lvl="1" indent="0">
              <a:buNone/>
            </a:pPr>
            <a:r>
              <a:rPr lang="en-US" sz="2400" dirty="0"/>
              <a:t>QPA – Quantity Per Assembly</a:t>
            </a:r>
          </a:p>
          <a:p>
            <a:pPr marL="406400" lvl="1" indent="0">
              <a:buNone/>
            </a:pPr>
            <a:r>
              <a:rPr lang="en-US" sz="2400" dirty="0"/>
              <a:t>Rep - Repair</a:t>
            </a:r>
          </a:p>
          <a:p>
            <a:pPr marL="406400" lvl="1" indent="0">
              <a:buNone/>
            </a:pPr>
            <a:r>
              <a:rPr lang="en-US" sz="2400" dirty="0"/>
              <a:t>Rev Eng – Reverse Engineer</a:t>
            </a:r>
          </a:p>
          <a:p>
            <a:pPr marL="406400" lvl="1" indent="0">
              <a:buNone/>
            </a:pPr>
            <a:r>
              <a:rPr lang="en-US" sz="2400" dirty="0"/>
              <a:t>RMC – Repair Method Code</a:t>
            </a:r>
          </a:p>
          <a:p>
            <a:pPr marL="406400" lvl="1" indent="0">
              <a:buNone/>
            </a:pPr>
            <a:r>
              <a:rPr lang="en-US" sz="2400" dirty="0"/>
              <a:t>RMSC – Repair Method Suffix Code</a:t>
            </a:r>
          </a:p>
          <a:p>
            <a:pPr marL="406400" lvl="1" indent="0">
              <a:buNone/>
            </a:pPr>
            <a:r>
              <a:rPr lang="en-US" sz="2400" dirty="0"/>
              <a:t>TMS – Type, Model and Series (Engines Only)</a:t>
            </a:r>
          </a:p>
          <a:p>
            <a:pPr marL="406400" lvl="1" indent="0">
              <a:buNone/>
            </a:pPr>
            <a:r>
              <a:rPr lang="en-US" sz="2400" dirty="0"/>
              <a:t>T.O. – Technical Order</a:t>
            </a:r>
          </a:p>
          <a:p>
            <a:pPr marL="406400" lvl="1" indent="0">
              <a:buNone/>
            </a:pPr>
            <a:r>
              <a:rPr lang="en-US" sz="2400" dirty="0" err="1"/>
              <a:t>Unserv</a:t>
            </a:r>
            <a:r>
              <a:rPr lang="en-US" sz="2400" dirty="0"/>
              <a:t>. Assets Avail – Unserviceable Assets Available</a:t>
            </a:r>
          </a:p>
          <a:p>
            <a:pPr marL="406400" lvl="1" indent="0">
              <a:buNone/>
            </a:pPr>
            <a:endParaRPr lang="en-US" sz="2400" dirty="0"/>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370540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16377" y="0"/>
            <a:ext cx="9559246" cy="1143000"/>
          </a:xfrm>
        </p:spPr>
        <p:txBody>
          <a:bodyPr/>
          <a:lstStyle/>
          <a:p>
            <a:r>
              <a:rPr lang="en-US" dirty="0"/>
              <a:t>Hose Assy, Non-metallic: AS-New Buy</a:t>
            </a:r>
            <a:br>
              <a:rPr lang="en-US" dirty="0"/>
            </a:br>
            <a:r>
              <a:rPr lang="en-US" dirty="0"/>
              <a:t> Tinker AFB – 424</a:t>
            </a:r>
            <a:r>
              <a:rPr lang="en-US" baseline="30000" dirty="0"/>
              <a:t>th</a:t>
            </a:r>
            <a:r>
              <a:rPr lang="en-US" dirty="0"/>
              <a:t> SCMS</a:t>
            </a:r>
          </a:p>
        </p:txBody>
      </p:sp>
      <p:sp>
        <p:nvSpPr>
          <p:cNvPr id="2" name="Slide Number Placeholder 1"/>
          <p:cNvSpPr>
            <a:spLocks noGrp="1"/>
          </p:cNvSpPr>
          <p:nvPr>
            <p:ph type="sldNum" sz="quarter" idx="7"/>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extLst>
              <p:ext uri="{D42A27DB-BD31-4B8C-83A1-F6EECF244321}">
                <p14:modId xmlns:p14="http://schemas.microsoft.com/office/powerpoint/2010/main" val="3736930293"/>
              </p:ext>
            </p:extLst>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B-2</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Hose Assy, Non-metallic</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4720-01-362-5655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DAA3515A013-017</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$2,257.24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N</a:t>
                      </a:r>
                      <a:r>
                        <a:rPr lang="en-US" sz="1200" b="1" dirty="0">
                          <a:latin typeface="+mn-lt"/>
                          <a:cs typeface="Calibri"/>
                        </a:rPr>
                        <a:t>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extLst>
              <p:ext uri="{D42A27DB-BD31-4B8C-83A1-F6EECF244321}">
                <p14:modId xmlns:p14="http://schemas.microsoft.com/office/powerpoint/2010/main" val="1938410099"/>
              </p:ext>
            </p:extLst>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3020">
                        <a:lnSpc>
                          <a:spcPts val="140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Rubber, </a:t>
                      </a:r>
                      <a:r>
                        <a:rPr lang="en-US" sz="1200" b="1" dirty="0" err="1">
                          <a:latin typeface="+mn-lt"/>
                          <a:cs typeface="Calibri"/>
                        </a:rPr>
                        <a:t>Fluorosilicone</a:t>
                      </a:r>
                      <a:r>
                        <a:rPr lang="en-US" sz="1200" b="1" dirty="0">
                          <a:latin typeface="+mn-lt"/>
                          <a:cs typeface="Calibri"/>
                        </a:rPr>
                        <a:t> Elastomer</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 </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75" dirty="0">
                          <a:latin typeface="+mn-lt"/>
                          <a:cs typeface="Calibri"/>
                        </a:rPr>
                        <a:t>Criticality</a:t>
                      </a:r>
                      <a:r>
                        <a:rPr lang="en-US" sz="1200" b="1" spc="75" baseline="0" dirty="0">
                          <a:latin typeface="+mn-lt"/>
                          <a:cs typeface="Calibri"/>
                        </a:rPr>
                        <a:t> Code:</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X</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4"/>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DAA3515P010 (Performance Spec)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81205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r>
                        <a:rPr lang="fr-FR" sz="1200" b="1" dirty="0">
                          <a:latin typeface="+mn-lt"/>
                          <a:cs typeface="Calibri"/>
                        </a:rPr>
                        <a:t>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3734271602"/>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10-15</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03/29/2024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r>
              <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All eight </a:t>
            </a:r>
            <a:r>
              <a:rPr lang="en-US" sz="1400" dirty="0">
                <a:solidFill>
                  <a:prstClr val="black"/>
                </a:solidFill>
                <a:latin typeface="Arial"/>
                <a:cs typeface="Calibri" panose="020F0502020204030204" pitchFamily="34" charset="0"/>
              </a:rPr>
              <a:t>hose assemblies can be on a single  SAR package.</a:t>
            </a:r>
            <a:endParaRPr kumimoji="0" lang="en-US" sz="140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dlaavnsmallbus@dla.mil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dirty="0">
                <a:solidFill>
                  <a:prstClr val="black"/>
                </a:solidFill>
                <a:latin typeface="Arial"/>
                <a:cs typeface="Calibri" panose="020F0502020204030204" pitchFamily="34" charset="0"/>
              </a:rPr>
              <a:t>Flex Fab owns drawings</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Send notification to </a:t>
            </a:r>
            <a:r>
              <a:rPr kumimoji="0" lang="en-US" sz="12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429SCMS.SASPO.Workflow@us.af.mil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within 45 days of intent to submit SAR package.</a:t>
            </a:r>
          </a:p>
        </p:txBody>
      </p:sp>
    </p:spTree>
    <p:extLst>
      <p:ext uri="{BB962C8B-B14F-4D97-AF65-F5344CB8AC3E}">
        <p14:creationId xmlns:p14="http://schemas.microsoft.com/office/powerpoint/2010/main" val="27695184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C18B44089C9847889A18FBDC509DDF" ma:contentTypeVersion="5" ma:contentTypeDescription="Create a new document." ma:contentTypeScope="" ma:versionID="6e17c23b46dc7ce9bf67d4b163eb7bed">
  <xsd:schema xmlns:xsd="http://www.w3.org/2001/XMLSchema" xmlns:xs="http://www.w3.org/2001/XMLSchema" xmlns:p="http://schemas.microsoft.com/office/2006/metadata/properties" xmlns:ns2="f39b723b-0ff4-414a-b321-8c43cda6e263" xmlns:ns3="eab682a0-2740-4da9-a506-f5743ef3bf5e" targetNamespace="http://schemas.microsoft.com/office/2006/metadata/properties" ma:root="true" ma:fieldsID="bb77f3f6ade8cc3d95e732b23fb229b2" ns2:_="" ns3:_="">
    <xsd:import namespace="f39b723b-0ff4-414a-b321-8c43cda6e263"/>
    <xsd:import namespace="eab682a0-2740-4da9-a506-f5743ef3bf5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9b723b-0ff4-414a-b321-8c43cda6e2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b682a0-2740-4da9-a506-f5743ef3bf5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04D990-25E3-4252-AEBC-1DAF1595DC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9b723b-0ff4-414a-b321-8c43cda6e263"/>
    <ds:schemaRef ds:uri="eab682a0-2740-4da9-a506-f5743ef3b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A7ED8B-8EED-4645-B720-A240D3920E8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35D771-B014-435E-88D0-E8BB7168CA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2643</TotalTime>
  <Words>15813</Words>
  <Application>Microsoft Office PowerPoint</Application>
  <PresentationFormat>Widescreen</PresentationFormat>
  <Paragraphs>5283</Paragraphs>
  <Slides>81</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Calibri</vt:lpstr>
      <vt:lpstr>Century Schoolbook</vt:lpstr>
      <vt:lpstr>Tahoma</vt:lpstr>
      <vt:lpstr>Times New Roman</vt:lpstr>
      <vt:lpstr>Wingdings</vt:lpstr>
      <vt:lpstr>1_Office Theme</vt:lpstr>
      <vt:lpstr>A-10C Warthog</vt:lpstr>
      <vt:lpstr>Prism, Optical: Mkt Research    Tinker AFB – 422nd SCMS </vt:lpstr>
      <vt:lpstr>B-2</vt:lpstr>
      <vt:lpstr>Hose Assy, Non-metallic: AS-New Buy  Tinker AFB – 424th SCMS</vt:lpstr>
      <vt:lpstr>Hose Assy, Non-metallic: AS-New Buy  Tinker AFB – 424th SCMS</vt:lpstr>
      <vt:lpstr>Hose Assy, Non-metallic: AS-New Buy  Tinker AFB – 424th SCMS</vt:lpstr>
      <vt:lpstr>Hose Assy, Non-metallic: AS-New Buy  Tinker AFB – 424th SCMS</vt:lpstr>
      <vt:lpstr>Hose Assy, Non-metallic: AS-New Buy  Tinker AFB – 424th SCMS</vt:lpstr>
      <vt:lpstr>Hose Assy, Non-metallic: AS-New Buy  Tinker AFB – 424th SCMS</vt:lpstr>
      <vt:lpstr>Hose Assy, Non-metallic: AS-New Buy  Tinker AFB – 424th SCMS</vt:lpstr>
      <vt:lpstr>Hose Assy, Non-metallic: AS-New Buy  Tinker AFB – 424th SCMS</vt:lpstr>
      <vt:lpstr>C-130 Hercules</vt:lpstr>
      <vt:lpstr>Intraform Indicator: Reverse Engineering   Robins AFB – 409th SCMS</vt:lpstr>
      <vt:lpstr>Intraform Indicator: Reverse Engineering  Robins AFB – 409th SCMS</vt:lpstr>
      <vt:lpstr>Power Switching Unit: Reverse Engineering  Robins AFB – 409th SCMS</vt:lpstr>
      <vt:lpstr>Power Switching Unit: Reverse Engineering  Robins AFB – 409th SCMS</vt:lpstr>
      <vt:lpstr>Air Speed Indicator: Reverse Engineering  Robins AFB – 409th SCMS</vt:lpstr>
      <vt:lpstr>Air Speed Indicator: Reverse Engineering  Robins AFB – 409th SCMS</vt:lpstr>
      <vt:lpstr>Pressure Indicator: Reverse Engineering  Robins AFB – 409th SCMS</vt:lpstr>
      <vt:lpstr>Pressure Indicator: Reverse Engineering  Robins AFB – 409th SCMS</vt:lpstr>
      <vt:lpstr>F-16 Fighting Falcon</vt:lpstr>
      <vt:lpstr>Hydraulic Motor-Pump Piston: Rev Engineering  Tinker AFB – 422nd SCMS</vt:lpstr>
      <vt:lpstr>Hydraulic Motor-Pump Piston: Rev Engineering  Tinker AFB – 422nd SCMS</vt:lpstr>
      <vt:lpstr>Hydraulic Motor-Pump Piston: Rev Engineering  Tinker AFB – 422nd SCMS</vt:lpstr>
      <vt:lpstr>Hydraulic Motor-Pump Piston: Rev Engineering  Tinker AFB – 422nd SCMS</vt:lpstr>
      <vt:lpstr>Hydraulic Motor-Pump Piston: Rev Engineering   Tinker AFB – 422nd SCMS</vt:lpstr>
      <vt:lpstr>Hydraulic Motor-Pump Piston: Rev Engineering  Tinker AFB – 422nd SCMS</vt:lpstr>
      <vt:lpstr>Hydraulic Motor-Pump Piston: Rev Engineering   Tinker AFB – 422nd SCMS</vt:lpstr>
      <vt:lpstr>Hydraulic Motor-Pump Piston: Rev Engineering   Tinker AFB – 422nd SCMS</vt:lpstr>
      <vt:lpstr>Hydraulic Motor-Pump Piston: Rev Engineering Tinker AFB – 422nd SCMS </vt:lpstr>
      <vt:lpstr>Hydraulic Motor-Pump Piston: Rev Engineering Tinker AFB – 422nd SCMS </vt:lpstr>
      <vt:lpstr>Hydraulic Motor-Pump Piston: Rev Engineering Tinker AFB – 422nd SCMS </vt:lpstr>
      <vt:lpstr>Hydraulic Motor-Pump Piston: Rev Engineering Tinker AFB – 422nd SCMS </vt:lpstr>
      <vt:lpstr>Cylinder Block Unit, Hyd Motor-Pump: Mkt Research    Tinker AFB – 422nd SCMS </vt:lpstr>
      <vt:lpstr>KC-135</vt:lpstr>
      <vt:lpstr>APU Turbine Engine: AS - Repair  Hill AFB – 419th SCMS</vt:lpstr>
      <vt:lpstr>APU Turbine Engine: AS - Repair  Hill AFB – 419th SCMS</vt:lpstr>
      <vt:lpstr>Ammeter: Reverse Engineering  Tinker AFB – LCMC</vt:lpstr>
      <vt:lpstr>Ammeter: Reverse Engineering Tinker AFB – LCMC</vt:lpstr>
      <vt:lpstr> Lightning Arrester - Reverse Engineering  Tinker AFB – LCMC</vt:lpstr>
      <vt:lpstr> Lightning Arrester - Reverse Engineering   Tinker AFB – LCMC</vt:lpstr>
      <vt:lpstr>Switch, Push-Pull - Reverse Engineering  Tinker AFB – LCMC</vt:lpstr>
      <vt:lpstr>Switch, Push-Pull - Reverse Engineering  Tinker AFB – LCMC</vt:lpstr>
      <vt:lpstr>Temp Indicator - Reverse Engineering  Tinker AFB – LCMC</vt:lpstr>
      <vt:lpstr>Temp Indicator - Reverse Engineering  Tinker AFB – LCMC</vt:lpstr>
      <vt:lpstr>F100 Engine</vt:lpstr>
      <vt:lpstr>Divergent Segment: Market Research  Tinker AFB – 421st SCMS</vt:lpstr>
      <vt:lpstr>Duct, Compressor, Air: Market Research Tinker AFB –421st SCMS</vt:lpstr>
      <vt:lpstr>Duct, Compressor, Air: Market Research  Tinker AFB – 421st SCMS</vt:lpstr>
      <vt:lpstr>Duct, Compressor, Air: Market Research Tinker AFB – 421st SCMS</vt:lpstr>
      <vt:lpstr>Duct, Compressor, Air: Market Research  Tinker AFB – 421st SCMS</vt:lpstr>
      <vt:lpstr>Bearing, Roller #1 - Market Research  Tinker AFB – 421st SCMS</vt:lpstr>
      <vt:lpstr>Bearing, Ball, #2 - Market Research  Tinker AFB – 421st SCMS</vt:lpstr>
      <vt:lpstr>Bearing, Ball, #3 - Market Research Tinker AFB - 421st SCMS</vt:lpstr>
      <vt:lpstr>Bearing, Roller #4 - Market Research  Tinker AFB – 421st SCMS</vt:lpstr>
      <vt:lpstr>Bearing, Ball, #2- Market Research  Tinker AFB – 421st SCMS</vt:lpstr>
      <vt:lpstr>Bearing, Ball, Annular - Market Research  Tinker AFB – 421st SCMS</vt:lpstr>
      <vt:lpstr>Air Seal #3 Bearing - Market Research  Tinker AFB – 421st SCMS</vt:lpstr>
      <vt:lpstr>7th Stg Stator - Market Research  Tinker AFB – 421st SCMS</vt:lpstr>
      <vt:lpstr>7th Stg Stator - Market Research  Tinker AFB – 421st SCMS</vt:lpstr>
      <vt:lpstr>7th Stg Stator - Market Research  Tinker AFB – 421st SCMS</vt:lpstr>
      <vt:lpstr>7th Stg Stator - Market Research  Tinker AFB – 421st SCMS</vt:lpstr>
      <vt:lpstr>9th Stg Stator - Market Research  Tinker AFB – 421st SCMS</vt:lpstr>
      <vt:lpstr>9th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10-12th Stg Stator - Market Research  Tinker AFB – 421st SCMS</vt:lpstr>
      <vt:lpstr>4th Stage Vane: Market Research      Tinker AFB – 421st SCMS</vt:lpstr>
      <vt:lpstr>5th Stage Vane: Market Research Tinker AFB – 421st SCMS</vt:lpstr>
      <vt:lpstr>6th Stage Vane: Market Research  Tinker AFB – 421st SCMS</vt:lpstr>
      <vt:lpstr>Inlet Guide Vane: Market Research Tinker AFB –421st SCMS</vt:lpstr>
      <vt:lpstr>Duct, Compressor, Air: Market Research Tinker AFB – 421st SCMS</vt:lpstr>
      <vt:lpstr>TF34 Engine</vt:lpstr>
      <vt:lpstr>Retaining Strap: AS-New Buy  Tinker AFB – 421st SCMS</vt:lpstr>
      <vt:lpstr>Acronym Legend   </vt:lpstr>
      <vt:lpstr>Acronym Legend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 Lancer</dc:title>
  <dc:creator>RIGGS, MELISSA E CTR USAF AFMC 429 SCMS/GUMD</dc:creator>
  <cp:lastModifiedBy>HARRIS, RANDOLPH L CIV USAF AFMC 429 SCMS/GUMD (SASPO)</cp:lastModifiedBy>
  <cp:revision>175</cp:revision>
  <dcterms:created xsi:type="dcterms:W3CDTF">2023-07-17T13:08:10Z</dcterms:created>
  <dcterms:modified xsi:type="dcterms:W3CDTF">2024-07-12T13:42:07Z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0x0101008EC18B44089C9847889A18FBDC509DDF</vt:lpwstr>
  </property>
</Properties>
</file>